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257" r:id="rId3"/>
    <p:sldId id="258" r:id="rId4"/>
    <p:sldId id="279" r:id="rId5"/>
    <p:sldId id="281" r:id="rId6"/>
    <p:sldId id="286" r:id="rId7"/>
    <p:sldId id="287" r:id="rId8"/>
    <p:sldId id="285" r:id="rId9"/>
    <p:sldId id="282" r:id="rId10"/>
    <p:sldId id="275" r:id="rId11"/>
    <p:sldId id="272" r:id="rId12"/>
    <p:sldId id="280" r:id="rId13"/>
    <p:sldId id="288" r:id="rId14"/>
    <p:sldId id="289" r:id="rId15"/>
    <p:sldId id="283" r:id="rId16"/>
    <p:sldId id="284" r:id="rId17"/>
    <p:sldId id="292" r:id="rId18"/>
    <p:sldId id="290" r:id="rId19"/>
    <p:sldId id="291" r:id="rId20"/>
    <p:sldId id="293" r:id="rId21"/>
  </p:sldIdLst>
  <p:sldSz cx="9906000" cy="6858000" type="A4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rosoft Office User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989"/>
    <a:srgbClr val="D5F4FF"/>
    <a:srgbClr val="FB0005"/>
    <a:srgbClr val="1E9C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416" y="1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CE4410B-1BCC-4ECB-A187-145BCD6E0FE7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7425" y="696913"/>
            <a:ext cx="50355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5143860-A1DD-4646-B007-B77C9BE56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5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906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9906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758952"/>
            <a:ext cx="817245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3791" y="4455621"/>
            <a:ext cx="817245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8E98F-2766-4316-886C-7ADCD34BD4C8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A0116-AE64-4CEF-BB19-5B6FE66025C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81222" y="4343400"/>
            <a:ext cx="80238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3730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8E98F-2766-4316-886C-7ADCD34BD4C8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A0116-AE64-4CEF-BB19-5B6FE6602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480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80" y="6400800"/>
            <a:ext cx="990342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903420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1" y="412302"/>
            <a:ext cx="2135981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7" y="412302"/>
            <a:ext cx="6284119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8E98F-2766-4316-886C-7ADCD34BD4C8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A0116-AE64-4CEF-BB19-5B6FE6602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802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540" y="286604"/>
            <a:ext cx="8172450" cy="78890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1540" y="1969609"/>
            <a:ext cx="8172450" cy="373103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8E98F-2766-4316-886C-7ADCD34BD4C8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A0116-AE64-4CEF-BB19-5B6FE6602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55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80" y="6400800"/>
            <a:ext cx="990342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903420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540" y="758952"/>
            <a:ext cx="817245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540" y="4453128"/>
            <a:ext cx="817245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8E98F-2766-4316-886C-7ADCD34BD4C8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A0116-AE64-4CEF-BB19-5B6FE66025C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81222" y="4343400"/>
            <a:ext cx="80238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4302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91540" y="286604"/>
            <a:ext cx="817245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1540" y="1845735"/>
            <a:ext cx="401193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2060" y="1845735"/>
            <a:ext cx="401193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8E98F-2766-4316-886C-7ADCD34BD4C8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A0116-AE64-4CEF-BB19-5B6FE6602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128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91540" y="286604"/>
            <a:ext cx="817245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540" y="1846052"/>
            <a:ext cx="401193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1540" y="2582335"/>
            <a:ext cx="401193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52060" y="1846052"/>
            <a:ext cx="401193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52060" y="2582334"/>
            <a:ext cx="401193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8E98F-2766-4316-886C-7ADCD34BD4C8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A0116-AE64-4CEF-BB19-5B6FE6602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056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8E98F-2766-4316-886C-7ADCD34BD4C8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A0116-AE64-4CEF-BB19-5B6FE6602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74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80" y="6400800"/>
            <a:ext cx="990342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3" y="6334316"/>
            <a:ext cx="9903420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8E98F-2766-4316-886C-7ADCD34BD4C8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A0116-AE64-4CEF-BB19-5B6FE6602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295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291268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282557" y="0"/>
            <a:ext cx="5200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594359"/>
            <a:ext cx="2600325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0488" y="731520"/>
            <a:ext cx="5274945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1475" y="2926080"/>
            <a:ext cx="2600325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8229" y="6459786"/>
            <a:ext cx="2127539" cy="365125"/>
          </a:xfrm>
        </p:spPr>
        <p:txBody>
          <a:bodyPr/>
          <a:lstStyle>
            <a:lvl1pPr algn="l">
              <a:defRPr/>
            </a:lvl1pPr>
          </a:lstStyle>
          <a:p>
            <a:fld id="{14D8E98F-2766-4316-886C-7ADCD34BD4C8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00487" y="6459786"/>
            <a:ext cx="3776663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EA0116-AE64-4CEF-BB19-5B6FE6602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15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9903420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3" y="4915076"/>
            <a:ext cx="9903420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540" y="5074920"/>
            <a:ext cx="8217337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905988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1540" y="5907024"/>
            <a:ext cx="8217027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8E98F-2766-4316-886C-7ADCD34BD4C8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A0116-AE64-4CEF-BB19-5B6FE6602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72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80" y="6400800"/>
            <a:ext cx="990342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3" y="6334316"/>
            <a:ext cx="9903420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540" y="286604"/>
            <a:ext cx="8172450" cy="7241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540" y="1231006"/>
            <a:ext cx="8172450" cy="463808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1541" y="6459786"/>
            <a:ext cx="2008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4D8E98F-2766-4316-886C-7ADCD34BD4C8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95025" y="6459786"/>
            <a:ext cx="39185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4123" y="6459786"/>
            <a:ext cx="10660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FEA0116-AE64-4CEF-BB19-5B6FE66025C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969745" y="1025155"/>
            <a:ext cx="809815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268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tiff"/><Relationship Id="rId3" Type="http://schemas.openxmlformats.org/officeDocument/2006/relationships/image" Target="../media/image24.jpeg"/><Relationship Id="rId7" Type="http://schemas.openxmlformats.org/officeDocument/2006/relationships/image" Target="../media/image28.tiff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11" Type="http://schemas.openxmlformats.org/officeDocument/2006/relationships/image" Target="../media/image32.png"/><Relationship Id="rId5" Type="http://schemas.openxmlformats.org/officeDocument/2006/relationships/image" Target="../media/image26.jpeg"/><Relationship Id="rId10" Type="http://schemas.openxmlformats.org/officeDocument/2006/relationships/image" Target="../media/image31.jpeg"/><Relationship Id="rId4" Type="http://schemas.openxmlformats.org/officeDocument/2006/relationships/image" Target="../media/image25.png"/><Relationship Id="rId9" Type="http://schemas.openxmlformats.org/officeDocument/2006/relationships/image" Target="../media/image30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hyperlink" Target="https://www.youtube.com/watch?v=ZsCHuHNYWLE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tif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tif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YISORGANIZATION" TargetMode="External"/><Relationship Id="rId3" Type="http://schemas.openxmlformats.org/officeDocument/2006/relationships/image" Target="../media/image35.jpeg"/><Relationship Id="rId7" Type="http://schemas.openxmlformats.org/officeDocument/2006/relationships/image" Target="../media/image3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nstagram.com/yisorg/" TargetMode="External"/><Relationship Id="rId11" Type="http://schemas.openxmlformats.org/officeDocument/2006/relationships/image" Target="../media/image39.jpeg"/><Relationship Id="rId5" Type="http://schemas.openxmlformats.org/officeDocument/2006/relationships/image" Target="../media/image36.png"/><Relationship Id="rId10" Type="http://schemas.openxmlformats.org/officeDocument/2006/relationships/hyperlink" Target="https://www.youtube.com/channel/UCxAmBT67-w01EfmoT-pD9MQ" TargetMode="External"/><Relationship Id="rId4" Type="http://schemas.openxmlformats.org/officeDocument/2006/relationships/hyperlink" Target="https://www.facebook.com/yisorg/" TargetMode="External"/><Relationship Id="rId9" Type="http://schemas.openxmlformats.org/officeDocument/2006/relationships/image" Target="../media/image3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5.gif"/><Relationship Id="rId7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jpeg"/><Relationship Id="rId10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s://www.youtube.com/watch?v=jXxibJYxAA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2017-2018 Introduction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793" y="167598"/>
            <a:ext cx="3091753" cy="1378188"/>
          </a:xfrm>
          <a:prstGeom prst="rect">
            <a:avLst/>
          </a:prstGeom>
        </p:spPr>
      </p:pic>
      <p:pic>
        <p:nvPicPr>
          <p:cNvPr id="5" name="Picture 4" descr="A group of people posing for a photo&#10;&#10;Description generated with very high confidence">
            <a:extLst>
              <a:ext uri="{FF2B5EF4-FFF2-40B4-BE49-F238E27FC236}">
                <a16:creationId xmlns:a16="http://schemas.microsoft.com/office/drawing/2014/main" id="{3BD85C2B-3AE3-4E66-844A-01630ED9843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742" t="17443" r="4982" b="14325"/>
          <a:stretch/>
        </p:blipFill>
        <p:spPr>
          <a:xfrm>
            <a:off x="2304669" y="1545786"/>
            <a:ext cx="5418138" cy="272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889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0" descr="http://www.clipartbest.com/cliparts/LTK/EK7/LTKEK7GTa.jpe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94854" y="1235136"/>
            <a:ext cx="2064747" cy="241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33" y="214842"/>
            <a:ext cx="9169167" cy="788908"/>
          </a:xfrm>
        </p:spPr>
        <p:txBody>
          <a:bodyPr>
            <a:no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Does it Take to Become an Investor?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13059" y="5516390"/>
            <a:ext cx="1614292" cy="7054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33203" y="5537905"/>
            <a:ext cx="53574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solidFill>
                  <a:srgbClr val="3331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 Investing - personal, investment clubs (YIS)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97592" y="5012113"/>
            <a:ext cx="56259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solidFill>
                  <a:srgbClr val="3331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 what makes a good business, volunteer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20016" y="4499114"/>
            <a:ext cx="4165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solidFill>
                  <a:srgbClr val="3331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Year College Degree – Finance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61467" y="3909184"/>
            <a:ext cx="4582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solidFill>
                  <a:srgbClr val="3331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Read… A lot.  WSJ, Economist, Books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75345" y="3349450"/>
            <a:ext cx="25104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solidFill>
                  <a:srgbClr val="3331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Summer Internship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74482" y="2920978"/>
            <a:ext cx="19115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solidFill>
                  <a:srgbClr val="3331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11970" y="2520868"/>
            <a:ext cx="19115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solidFill>
                  <a:srgbClr val="3331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CFA (3 Tests)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50972" y="1991956"/>
            <a:ext cx="2354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solidFill>
                  <a:srgbClr val="3331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Portfolio Manager</a:t>
            </a:r>
          </a:p>
        </p:txBody>
      </p:sp>
      <p:pic>
        <p:nvPicPr>
          <p:cNvPr id="15" name="Picture 8" descr="http://4.bp.blogspot.com/-_MxmAnu7vHk/TV8liNQ3CfI/AAAAAAAAAII/evYO0dAjJRo/s1600/Confused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5916" y="4207851"/>
            <a:ext cx="1061382" cy="1382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Straight Arrow Connector 17"/>
          <p:cNvCxnSpPr/>
          <p:nvPr/>
        </p:nvCxnSpPr>
        <p:spPr>
          <a:xfrm flipV="1">
            <a:off x="1897592" y="2192011"/>
            <a:ext cx="3005308" cy="2379989"/>
          </a:xfrm>
          <a:prstGeom prst="straightConnector1">
            <a:avLst/>
          </a:prstGeom>
          <a:ln w="98425">
            <a:solidFill>
              <a:schemeClr val="accent1"/>
            </a:solidFill>
            <a:tailEnd type="arrow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2069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8530" y="5636231"/>
            <a:ext cx="1605327" cy="7054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4623" y="145885"/>
            <a:ext cx="3999242" cy="78890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YIS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8007" y="1180436"/>
            <a:ext cx="6217603" cy="460370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 invest $1/day starting at age 15, by the age of 70 this could accumulate to $1.5 million dollars.  Encourage these habits by 1x1 matches.</a:t>
            </a: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flagship competition for YIS each year is the National Stock Pitch Competition. Teams of two compete to pitch the best stock idea to professionals 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Lesson Plans taught by the brightest minds in the industry.  Participate in competitions with prizes. 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(Coming Soon) Qualify to earn the Certified Young Financial Analyst (CYFA) Designation, a highly prestigious award that is recognized by Universities.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27789" y="1364130"/>
            <a:ext cx="1810623" cy="688788"/>
          </a:xfrm>
          <a:prstGeom prst="roundRect">
            <a:avLst/>
          </a:prstGeom>
          <a:solidFill>
            <a:srgbClr val="D5F4FF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Dollar-A-Day Challenge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27788" y="2330972"/>
            <a:ext cx="1800305" cy="914400"/>
          </a:xfrm>
          <a:prstGeom prst="roundRect">
            <a:avLst/>
          </a:prstGeom>
          <a:solidFill>
            <a:srgbClr val="D5F4FF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 Stock Pitch Competition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38107" y="3756212"/>
            <a:ext cx="1810623" cy="546847"/>
          </a:xfrm>
          <a:prstGeom prst="roundRect">
            <a:avLst/>
          </a:prstGeom>
          <a:solidFill>
            <a:srgbClr val="D5F4FF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727788" y="2199358"/>
            <a:ext cx="8203406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35819" y="3387788"/>
            <a:ext cx="8203406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727788" y="4832268"/>
            <a:ext cx="1810623" cy="770673"/>
          </a:xfrm>
          <a:prstGeom prst="roundRect">
            <a:avLst/>
          </a:prstGeom>
          <a:solidFill>
            <a:srgbClr val="D5F4FF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CYFA Designation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835819" y="4422677"/>
            <a:ext cx="8203406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2087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2024" y="5516390"/>
            <a:ext cx="1605327" cy="7054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4387" y="299861"/>
            <a:ext cx="8172450" cy="788908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Dates to Remember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6397" y="1281543"/>
            <a:ext cx="6112828" cy="4505108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Sponsorship scholarship essays due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December (date TBD)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To win, you need to 1) start investing $1/day and 2) write an essay, then we match your $1/day contribution up to $365.  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Arial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Stock Pitches due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March (date TBD) </a:t>
            </a:r>
          </a:p>
          <a:p>
            <a:pPr>
              <a:buFont typeface="Arial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Stock Pitch Competitions to take place in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April/May (dates TBD)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27789" y="1364130"/>
            <a:ext cx="1810623" cy="688788"/>
          </a:xfrm>
          <a:prstGeom prst="roundRect">
            <a:avLst/>
          </a:prstGeom>
          <a:solidFill>
            <a:srgbClr val="D5F4FF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Dollar-A-Day Challenge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27789" y="4014761"/>
            <a:ext cx="1800305" cy="914400"/>
          </a:xfrm>
          <a:prstGeom prst="roundRect">
            <a:avLst/>
          </a:prstGeom>
          <a:solidFill>
            <a:srgbClr val="D5F4FF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 Stock Pitch Competition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835819" y="3427532"/>
            <a:ext cx="8203406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64521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2024" y="5516390"/>
            <a:ext cx="1605327" cy="7054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8101" y="249317"/>
            <a:ext cx="8172450" cy="788908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do you want to approach YIS?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6397" y="1281543"/>
            <a:ext cx="6112828" cy="45051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Five Steps to Financial Freedom.  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6 week course that covers career planning, budgeting and basic investing.  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course is </a:t>
            </a:r>
            <a:r>
              <a:rPr lang="en-US" sz="2800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OPTIONAL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Stock Investing 101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flagship material! A 24 week course that teaches you how to pick stocks and analyze companies.  7 Units to prepare you for the Stock Pitch Competition. 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27789" y="1364130"/>
            <a:ext cx="1810623" cy="688788"/>
          </a:xfrm>
          <a:prstGeom prst="roundRect">
            <a:avLst/>
          </a:prstGeom>
          <a:solidFill>
            <a:srgbClr val="D5F4FF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 1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27789" y="3751573"/>
            <a:ext cx="1800305" cy="914400"/>
          </a:xfrm>
          <a:prstGeom prst="roundRect">
            <a:avLst/>
          </a:prstGeom>
          <a:solidFill>
            <a:srgbClr val="D5F4FF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 2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815181" y="3328462"/>
            <a:ext cx="8203406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3510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2024" y="5516390"/>
            <a:ext cx="1605327" cy="7054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2601" y="214078"/>
            <a:ext cx="8172450" cy="788908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do you want to approach YIS?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1162" y="1459018"/>
            <a:ext cx="6112828" cy="45051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Five Steps to Financial Freedom.  </a:t>
            </a: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Stock Investing 101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27789" y="1364130"/>
            <a:ext cx="1810623" cy="688788"/>
          </a:xfrm>
          <a:prstGeom prst="roundRect">
            <a:avLst/>
          </a:prstGeom>
          <a:solidFill>
            <a:srgbClr val="D5F4FF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 1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38107" y="2414062"/>
            <a:ext cx="1800305" cy="914400"/>
          </a:xfrm>
          <a:prstGeom prst="roundRect">
            <a:avLst/>
          </a:prstGeom>
          <a:solidFill>
            <a:srgbClr val="D5F4FF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 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1540" y="3835021"/>
            <a:ext cx="75564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a vote:  </a:t>
            </a:r>
            <a:r>
              <a:rPr lang="en-US" sz="32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want to do Module 1 or skip straight to Module 2?  </a:t>
            </a:r>
          </a:p>
        </p:txBody>
      </p:sp>
    </p:spTree>
    <p:extLst>
      <p:ext uri="{BB962C8B-B14F-4D97-AF65-F5344CB8AC3E}">
        <p14:creationId xmlns:p14="http://schemas.microsoft.com/office/powerpoint/2010/main" val="20877287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2024" y="5516390"/>
            <a:ext cx="1605327" cy="7054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4949" y="162407"/>
            <a:ext cx="8172450" cy="78890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Power of $1 a day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60236" y="1291663"/>
            <a:ext cx="1831262" cy="2318691"/>
          </a:xfrm>
          <a:prstGeom prst="roundRect">
            <a:avLst/>
          </a:prstGeom>
          <a:solidFill>
            <a:srgbClr val="D5F4FF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 15: 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Saving $1/day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drinking one less can of soda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630704" y="1291663"/>
            <a:ext cx="1810623" cy="1954306"/>
          </a:xfrm>
          <a:prstGeom prst="roundRect">
            <a:avLst/>
          </a:prstGeom>
          <a:solidFill>
            <a:srgbClr val="D5F4FF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 70: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 Worth 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$1.5 million</a:t>
            </a:r>
          </a:p>
        </p:txBody>
      </p:sp>
      <p:sp>
        <p:nvSpPr>
          <p:cNvPr id="9" name="AutoShape 2" descr="Image result for coca cola can animate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4" descr="Image result for coca cola can animate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0057" y="2456328"/>
            <a:ext cx="866542" cy="1034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332340" y="1549025"/>
            <a:ext cx="1021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@ 11%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630705" y="3514163"/>
            <a:ext cx="1810623" cy="1685365"/>
          </a:xfrm>
          <a:prstGeom prst="roundRect">
            <a:avLst/>
          </a:prstGeom>
          <a:solidFill>
            <a:srgbClr val="D5F4FF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 70: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 Worth </a:t>
            </a: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$3.1 million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275867" y="4257054"/>
            <a:ext cx="2339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a 1x1 match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5566834" y="4940132"/>
            <a:ext cx="1398742" cy="1246093"/>
          </a:xfrm>
          <a:prstGeom prst="roundRect">
            <a:avLst/>
          </a:prstGeom>
          <a:solidFill>
            <a:srgbClr val="D5F4FF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1x1 matches: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3,455 students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294965" y="2098114"/>
            <a:ext cx="115644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Equal 32"/>
          <p:cNvSpPr/>
          <p:nvPr/>
        </p:nvSpPr>
        <p:spPr>
          <a:xfrm>
            <a:off x="4706223" y="5276017"/>
            <a:ext cx="860611" cy="61856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6051174" y="4071095"/>
            <a:ext cx="0" cy="7877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6051174" y="4074457"/>
            <a:ext cx="87854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773146" y="3610354"/>
            <a:ext cx="1021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@ 11%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362200" y="3971304"/>
            <a:ext cx="1021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@ 11%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6965576" y="2689412"/>
            <a:ext cx="1831262" cy="2420466"/>
          </a:xfrm>
          <a:prstGeom prst="roundRect">
            <a:avLst/>
          </a:prstGeom>
          <a:solidFill>
            <a:srgbClr val="D5F4FF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 70: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 Worth 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$26 billion 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the size of the economy of Bolivia)</a:t>
            </a:r>
          </a:p>
        </p:txBody>
      </p:sp>
      <p:pic>
        <p:nvPicPr>
          <p:cNvPr id="1031" name="Picture 7" descr="http://sr.photos2.fotosearch.com/bthumb/CSP/CSP050/k26056658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29716" y="1231928"/>
            <a:ext cx="1600397" cy="1289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1" name="Straight Arrow Connector 50"/>
          <p:cNvCxnSpPr/>
          <p:nvPr/>
        </p:nvCxnSpPr>
        <p:spPr>
          <a:xfrm>
            <a:off x="1275867" y="3810409"/>
            <a:ext cx="217554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734C902B-FD6D-4B96-8CCF-BAF68B4B8200}"/>
              </a:ext>
            </a:extLst>
          </p:cNvPr>
          <p:cNvSpPr/>
          <p:nvPr/>
        </p:nvSpPr>
        <p:spPr>
          <a:xfrm>
            <a:off x="155575" y="6428597"/>
            <a:ext cx="722209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Notes: </a:t>
            </a:r>
            <a:r>
              <a:rPr lang="en-US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11.0% is the historical average return of the S&amp;P 500 from 1928-2015</a:t>
            </a:r>
          </a:p>
        </p:txBody>
      </p:sp>
    </p:spTree>
    <p:extLst>
      <p:ext uri="{BB962C8B-B14F-4D97-AF65-F5344CB8AC3E}">
        <p14:creationId xmlns:p14="http://schemas.microsoft.com/office/powerpoint/2010/main" val="2062673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768" y="171316"/>
            <a:ext cx="8172450" cy="788908"/>
          </a:xfrm>
        </p:spPr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Partners and Sponsors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6963" y="5516390"/>
            <a:ext cx="1600388" cy="705408"/>
          </a:xfrm>
          <a:prstGeom prst="rect">
            <a:avLst/>
          </a:prstGeom>
        </p:spPr>
      </p:pic>
      <p:pic>
        <p:nvPicPr>
          <p:cNvPr id="6" name="Picture 6" descr="http://www.valuewalk.com/wp-content/uploads/2012/07/Fidelity-Investments-logo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13260" y="3999513"/>
            <a:ext cx="2478293" cy="75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s-media-cache-ak0.pinimg.com/originals/8f/aa/a2/8faaa2d4b1f979b5e9ef3c7d8109b75e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00603" y="1443770"/>
            <a:ext cx="3160723" cy="953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2" descr="http://stubbsalderton.com/site2014/wp-content/uploads/2015/02/Pepperdine-Graziadio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49218" y="3058874"/>
            <a:ext cx="3377939" cy="848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https://encrypted-tbn3.gstatic.com/images?q=tbn:ANd9GcR47qxzHy__G61mbVxQ0YgJ4RXYzg6ZSD9o9Zd4zYM-zh4wYg_2ZA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035" y="1176938"/>
            <a:ext cx="2692758" cy="1151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40166" y="1992568"/>
            <a:ext cx="3220413" cy="95535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6211" y="4128673"/>
            <a:ext cx="2939387" cy="8914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3E92294-FFCF-4E51-9228-92CF5C2AEBE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9820" y="2960128"/>
            <a:ext cx="3793686" cy="758737"/>
          </a:xfrm>
          <a:prstGeom prst="rect">
            <a:avLst/>
          </a:prstGeom>
        </p:spPr>
      </p:pic>
      <p:pic>
        <p:nvPicPr>
          <p:cNvPr id="11" name="Picture 10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BDA4A4E6-4F92-407C-A137-DDC4DD2FE681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3753" y="5248540"/>
            <a:ext cx="1736413" cy="84340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347DF3D-7A6A-401F-A07E-3CF8B18C14F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1553" y="5241803"/>
            <a:ext cx="2291532" cy="763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3371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359613" y="211103"/>
            <a:ext cx="6633385" cy="78890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YIS: Founder’s Story</a:t>
            </a:r>
          </a:p>
        </p:txBody>
      </p:sp>
      <p:sp>
        <p:nvSpPr>
          <p:cNvPr id="2" name="Rectangle 1"/>
          <p:cNvSpPr/>
          <p:nvPr/>
        </p:nvSpPr>
        <p:spPr>
          <a:xfrm>
            <a:off x="1562660" y="1324239"/>
            <a:ext cx="78665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www.youtube.com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watch?v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=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ZsCHuHNYWLE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A person wearing a suit and tie smiling at the camera&#10;&#10;Description generated with very high confidence">
            <a:extLst>
              <a:ext uri="{FF2B5EF4-FFF2-40B4-BE49-F238E27FC236}">
                <a16:creationId xmlns:a16="http://schemas.microsoft.com/office/drawing/2014/main" id="{B9E9D541-F893-400F-AD3C-8E14DE9EB9D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22028" y="2110132"/>
            <a:ext cx="2670382" cy="333981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A5277BA-CC4D-4E5C-A220-6B23EA6D06A1}"/>
              </a:ext>
            </a:extLst>
          </p:cNvPr>
          <p:cNvSpPr txBox="1"/>
          <p:nvPr/>
        </p:nvSpPr>
        <p:spPr>
          <a:xfrm>
            <a:off x="3976382" y="558951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James Fletcher, CFA</a:t>
            </a:r>
          </a:p>
        </p:txBody>
      </p:sp>
    </p:spTree>
    <p:extLst>
      <p:ext uri="{BB962C8B-B14F-4D97-AF65-F5344CB8AC3E}">
        <p14:creationId xmlns:p14="http://schemas.microsoft.com/office/powerpoint/2010/main" val="4890028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 Quiz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13059" y="5516390"/>
            <a:ext cx="1614292" cy="70540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3888" y="1665027"/>
            <a:ext cx="7259171" cy="43233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2005 you invested $10,000 in Priceline (PCLN)?  How much is that investment worth today?     </a:t>
            </a:r>
            <a:r>
              <a:rPr lang="en-US" sz="28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can get the closest?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60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99022" y="3633478"/>
            <a:ext cx="4286002" cy="2354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1538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 Quiz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13059" y="5516390"/>
            <a:ext cx="1614292" cy="70540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3888" y="1665027"/>
            <a:ext cx="6336171" cy="43233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ANSWER: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$53 million dollars!  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(PCLN is up 5,345%)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70725" y="3633478"/>
            <a:ext cx="4286002" cy="2354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38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2024" y="5516390"/>
            <a:ext cx="1605327" cy="7054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8571" y="234599"/>
            <a:ext cx="4863308" cy="78890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is YIS?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8367" y="1149292"/>
            <a:ext cx="6635692" cy="454683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Young Investors Society (YIS) is a 501(c)(3) not-for-profit student organization.  It was established in 2014 by James Fletcher, portfolio manager at Kayne Anderson Rudnick Investment Management.</a:t>
            </a: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Young Investors Society is dedicated to preparing the next generation of investors.  Its mission is to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inspire youth to be outstanding long-term investors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investors in companies, investors in their communities and investors in themselves.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High-School Sponsored Clubs, Online Lessons, Stock Pitch Competition, Dollar-A-Day Challenge, CYFA Designation (Coming Soon)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804863" y="1346200"/>
            <a:ext cx="1723231" cy="1028700"/>
          </a:xfrm>
          <a:prstGeom prst="roundRect">
            <a:avLst/>
          </a:prstGeom>
          <a:solidFill>
            <a:srgbClr val="D5F4FF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835819" y="2654301"/>
            <a:ext cx="1723231" cy="1460500"/>
          </a:xfrm>
          <a:prstGeom prst="roundRect">
            <a:avLst/>
          </a:prstGeom>
          <a:solidFill>
            <a:srgbClr val="D5F4FF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Mission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835818" y="4455458"/>
            <a:ext cx="1723231" cy="1060931"/>
          </a:xfrm>
          <a:prstGeom prst="roundRect">
            <a:avLst/>
          </a:prstGeom>
          <a:solidFill>
            <a:srgbClr val="D5F4FF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815181" y="2527300"/>
            <a:ext cx="8203406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35819" y="4306794"/>
            <a:ext cx="8203406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73167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2086" y="195449"/>
            <a:ext cx="5618317" cy="788908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Young Investors Society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13059" y="5516390"/>
            <a:ext cx="1614292" cy="70540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1540" y="1314821"/>
            <a:ext cx="5727374" cy="42015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 you next meeting!</a:t>
            </a:r>
          </a:p>
          <a:p>
            <a:pPr marL="0" indent="0"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 YIS for news, updates, and contests!</a:t>
            </a:r>
          </a:p>
          <a:p>
            <a:pPr marL="0" indent="0"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4EE2602-C27D-4395-B772-D867E519D93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71390" y="1442801"/>
            <a:ext cx="2348815" cy="3522782"/>
          </a:xfrm>
          <a:prstGeom prst="rect">
            <a:avLst/>
          </a:prstGeom>
        </p:spPr>
      </p:pic>
      <p:pic>
        <p:nvPicPr>
          <p:cNvPr id="9" name="Picture 8">
            <a:hlinkClick r:id="rId4"/>
            <a:extLst>
              <a:ext uri="{FF2B5EF4-FFF2-40B4-BE49-F238E27FC236}">
                <a16:creationId xmlns:a16="http://schemas.microsoft.com/office/drawing/2014/main" id="{BECF2332-DF79-4555-B6CC-64452EA7D6B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544" y="4061669"/>
            <a:ext cx="887136" cy="887136"/>
          </a:xfrm>
          <a:prstGeom prst="rect">
            <a:avLst/>
          </a:prstGeom>
        </p:spPr>
      </p:pic>
      <p:pic>
        <p:nvPicPr>
          <p:cNvPr id="11" name="Picture 10">
            <a:hlinkClick r:id="rId6"/>
            <a:extLst>
              <a:ext uri="{FF2B5EF4-FFF2-40B4-BE49-F238E27FC236}">
                <a16:creationId xmlns:a16="http://schemas.microsoft.com/office/drawing/2014/main" id="{4C565C1A-0450-4A60-A341-5B30D22CA45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20129" y="4061669"/>
            <a:ext cx="903914" cy="903914"/>
          </a:xfrm>
          <a:prstGeom prst="rect">
            <a:avLst/>
          </a:prstGeom>
        </p:spPr>
      </p:pic>
      <p:pic>
        <p:nvPicPr>
          <p:cNvPr id="13" name="Picture 12" descr="A close up of a logo&#10;&#10;Description generated with high confidence">
            <a:hlinkClick r:id="rId8"/>
            <a:extLst>
              <a:ext uri="{FF2B5EF4-FFF2-40B4-BE49-F238E27FC236}">
                <a16:creationId xmlns:a16="http://schemas.microsoft.com/office/drawing/2014/main" id="{E441CE3A-19C3-4298-9500-5B0E9D38E0D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35492" y="4086836"/>
            <a:ext cx="836802" cy="836802"/>
          </a:xfrm>
          <a:prstGeom prst="rect">
            <a:avLst/>
          </a:prstGeom>
        </p:spPr>
      </p:pic>
      <p:pic>
        <p:nvPicPr>
          <p:cNvPr id="15" name="Picture 14" descr="A drawing of a face&#10;&#10;Description generated with high confidence">
            <a:hlinkClick r:id="rId10"/>
            <a:extLst>
              <a:ext uri="{FF2B5EF4-FFF2-40B4-BE49-F238E27FC236}">
                <a16:creationId xmlns:a16="http://schemas.microsoft.com/office/drawing/2014/main" id="{B65781B4-5E04-4B96-ABE3-696B5AA89624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68198" y="4061669"/>
            <a:ext cx="836802" cy="83680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4A680CB2-9078-4FC2-9F7F-2FD344FB648A}"/>
              </a:ext>
            </a:extLst>
          </p:cNvPr>
          <p:cNvSpPr txBox="1"/>
          <p:nvPr/>
        </p:nvSpPr>
        <p:spPr>
          <a:xfrm>
            <a:off x="821544" y="5099653"/>
            <a:ext cx="51182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3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WWW.YIS.ORG</a:t>
            </a:r>
          </a:p>
        </p:txBody>
      </p:sp>
    </p:spTree>
    <p:extLst>
      <p:ext uri="{BB962C8B-B14F-4D97-AF65-F5344CB8AC3E}">
        <p14:creationId xmlns:p14="http://schemas.microsoft.com/office/powerpoint/2010/main" val="2041786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4" descr="https://encrypted-tbn3.gstatic.com/images?q=tbn:ANd9GcR47qxzHy__G61mbVxQ0YgJ4RXYzg6ZSD9o9Zd4zYM-zh4wYg_2ZA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85651" y="2381902"/>
            <a:ext cx="1471724" cy="629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YIS – 80+ Schools Across the Country </a:t>
            </a:r>
          </a:p>
        </p:txBody>
      </p:sp>
      <p:pic>
        <p:nvPicPr>
          <p:cNvPr id="1026" name="Picture 2" descr="http://www.worldatlas.com/webimage/countrys/namerica/usstates/usashape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56045" y="1417639"/>
            <a:ext cx="4604742" cy="360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00917" y="1417639"/>
            <a:ext cx="226641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Craig Everett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Professor and Director of Capital Markets at Pepperdine University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Andy Davis,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 Vice President at Steel Peak Wealth Management, LLC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George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Kamide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Director of Marketing at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Merkle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RKG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James Fletcher, CFA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Portfolio Manager at Kayne Anderson Rudnick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Mike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Zisa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Author, Teacher at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Pennsbury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High School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 Fletcher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Corporate Development at Google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29122" y="1417639"/>
            <a:ext cx="241932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Jane Winslow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Senior VP at Merrill Lynch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Valerie Funk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Director of Online Curriculum at Harvard Business Schools (HBX)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Lee Mackay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Attorney at Nevers, Palazzo, Packard, Wildermuth &amp;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Wynner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Dave Miles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CFA, Analyst at Fidelity Investments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Claudio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Brocado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Portfolio Manager at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Batterymarch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Fidelity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Layne Fletcher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Strategy at Booz Allen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Rory Olson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CEO at Wall Street Survivor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2024" y="5516390"/>
            <a:ext cx="1605327" cy="705408"/>
          </a:xfrm>
          <a:prstGeom prst="rect">
            <a:avLst/>
          </a:prstGeom>
        </p:spPr>
      </p:pic>
      <p:pic>
        <p:nvPicPr>
          <p:cNvPr id="1030" name="Picture 6" descr="http://www.valuewalk.com/wp-content/uploads/2012/07/Fidelity-Investments-logo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93398" y="2998350"/>
            <a:ext cx="1206125" cy="36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upload.wikimedia.org/wikipedia/en/8/82/Bank_of_America_Merrill_Lynch.pn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93982" y="3428660"/>
            <a:ext cx="1506656" cy="562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img1.findthebest.com/sites/default/files/354/media/images/Kayne_Anderson_Rudnick_Investment_Management_Llc_1096660.jp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08666" y="3854846"/>
            <a:ext cx="1301795" cy="272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www.nuveen.com/Tradewinds/Image/tradewindsLogo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0785" y="3464925"/>
            <a:ext cx="1255823" cy="379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://stubbsalderton.com/site2014/wp-content/uploads/2015/02/Pepperdine-Graziadio.jpg"/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52462" y="3051990"/>
            <a:ext cx="1653197" cy="415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http://fineprintnyc.com/images/blog/history-of-logos/google/google-logo.png"/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32223" y="2315863"/>
            <a:ext cx="1018992" cy="761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http://www.cfainstitute.org/_layouts/cfa/images/2x/cfa-logo.png"/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21546" y="1969533"/>
            <a:ext cx="1575062" cy="421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64112" y="5446587"/>
            <a:ext cx="475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*Wide National Reach </a:t>
            </a: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Directors across the country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680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856274" y="253048"/>
            <a:ext cx="6859888" cy="78890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2017-18 YIS Promo Video</a:t>
            </a:r>
          </a:p>
        </p:txBody>
      </p:sp>
      <p:sp>
        <p:nvSpPr>
          <p:cNvPr id="3" name="Rectangle 2"/>
          <p:cNvSpPr/>
          <p:nvPr/>
        </p:nvSpPr>
        <p:spPr>
          <a:xfrm>
            <a:off x="1670004" y="1612112"/>
            <a:ext cx="64388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www.youtube.com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watch?v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=jXxibJYxAA0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A couple of people posing for the camera&#10;&#10;Description generated with very high confidence">
            <a:extLst>
              <a:ext uri="{FF2B5EF4-FFF2-40B4-BE49-F238E27FC236}">
                <a16:creationId xmlns:a16="http://schemas.microsoft.com/office/drawing/2014/main" id="{97BBD4BA-1816-40DE-B891-F748D7269D95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2743" y="2643933"/>
            <a:ext cx="4773336" cy="318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230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4411" y="236270"/>
            <a:ext cx="8732940" cy="788908"/>
          </a:xfrm>
        </p:spPr>
        <p:txBody>
          <a:bodyPr>
            <a:no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Should You Learn About Investing?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13059" y="5516390"/>
            <a:ext cx="1614292" cy="70540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3888" y="1665027"/>
            <a:ext cx="6336171" cy="4323397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College &amp; Career Preparation – 40% of top MBA students go into finance.  We partner with top Universities across the country.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can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money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(a lot of it if you start investing early!)  Good investing = WEALTH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Investing teaches you about almost everything: business, strategy, economics, accounting, and pubic speaking.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Everyone is an investor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 We will all have savings to invest and retirement to plan for during our lives.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62001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 Quiz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13059" y="5516390"/>
            <a:ext cx="1614292" cy="70540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3888" y="1665027"/>
            <a:ext cx="6336171" cy="432339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 start investing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$1,000 per year at age 15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how much money would you have by the time you retire (at age 65) if you achieve a 10% return per year (the stock market average)?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60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4759" y="4099500"/>
            <a:ext cx="1964425" cy="196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120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 Quiz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13059" y="5516390"/>
            <a:ext cx="1614292" cy="70540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3888" y="1665027"/>
            <a:ext cx="6336171" cy="432339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 start investing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$1,000 per year at age 15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how much money would you have by the time you retire (at age 65) if you achieve a 10% return per year (the stock market average)?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ANSWER: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495229" y="4962392"/>
            <a:ext cx="46948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4800" dirty="0">
                <a:solidFill>
                  <a:schemeClr val="accent2"/>
                </a:solidFill>
              </a:rPr>
              <a:t>$1,629,074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518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1944" y="211332"/>
            <a:ext cx="6496104" cy="788908"/>
          </a:xfrm>
        </p:spPr>
        <p:txBody>
          <a:bodyPr>
            <a:no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Type of Investor are You?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13059" y="5516390"/>
            <a:ext cx="1614292" cy="70540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85" y="1984635"/>
            <a:ext cx="6336171" cy="418651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Cartons of Ice Cream– $10.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Latest Blockbuster movie $10.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3lb Pack of Filet Mignon $10.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pack of toilet paper $10.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50440" y="1114323"/>
            <a:ext cx="90785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a Grocery Store: Which one would you buy? </a:t>
            </a:r>
            <a:endParaRPr lang="en-US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Picture 2" descr="https://encrypted-tbn1.gstatic.com/images?q=tbn:ANd9GcQKrmreKkbV_YrnNtvzDxSrd7XLz4wUknmFwpcs66kHcQQhBCWlOw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12850" y="1699098"/>
            <a:ext cx="2085645" cy="1562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http://www.huntspoint.com/media/catalog/product/cache/11/thumbnail/9df78eab33525d08d6e5fb8d27136e95/h/i/hire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12850" y="3500851"/>
            <a:ext cx="2085645" cy="138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8" descr="http://h2savecom.files.wordpress.com/2012/07/screen-shot-2012-07-12-at-2-55-06-pm.png?w=334&amp;h=251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68362" y="4951614"/>
            <a:ext cx="1774620" cy="1333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A picture containing book, text&#10;&#10;Description generated with high confidence">
            <a:extLst>
              <a:ext uri="{FF2B5EF4-FFF2-40B4-BE49-F238E27FC236}">
                <a16:creationId xmlns:a16="http://schemas.microsoft.com/office/drawing/2014/main" id="{9827AFAD-229F-404F-9837-10BA0019BCFF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83721" y="2441729"/>
            <a:ext cx="1512527" cy="2242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750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513" y="241542"/>
            <a:ext cx="8086986" cy="788908"/>
          </a:xfrm>
        </p:spPr>
        <p:txBody>
          <a:bodyPr>
            <a:no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Type of Investor are You? Part 2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13059" y="5516390"/>
            <a:ext cx="1614292" cy="70540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3888" y="1801906"/>
            <a:ext cx="6336171" cy="4186518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Short-term gain=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Growth Investor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Latest &amp; Greatest =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Momentum Investor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Quality at a Good Price =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Quality Investor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Cheap and practical =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 Investor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53887" y="1137647"/>
            <a:ext cx="87766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a Grocery Store: Which one would you buy? </a:t>
            </a:r>
            <a:endParaRPr lang="en-US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Picture 2" descr="https://encrypted-tbn1.gstatic.com/images?q=tbn:ANd9GcQKrmreKkbV_YrnNtvzDxSrd7XLz4wUknmFwpcs66kHcQQhBCWlOw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12849" y="1784557"/>
            <a:ext cx="2085645" cy="1562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http://www.huntspoint.com/media/catalog/product/cache/11/thumbnail/9df78eab33525d08d6e5fb8d27136e95/h/i/hire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12850" y="3500851"/>
            <a:ext cx="2085645" cy="138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8" descr="http://h2savecom.files.wordpress.com/2012/07/screen-shot-2012-07-12-at-2-55-06-pm.png?w=334&amp;h=251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68362" y="4951614"/>
            <a:ext cx="1774620" cy="1333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A picture containing book, text&#10;&#10;Description generated with high confidence">
            <a:extLst>
              <a:ext uri="{FF2B5EF4-FFF2-40B4-BE49-F238E27FC236}">
                <a16:creationId xmlns:a16="http://schemas.microsoft.com/office/drawing/2014/main" id="{E1610CAE-F6CA-441D-8C65-AA779A9E4C33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83721" y="2441729"/>
            <a:ext cx="1512527" cy="2242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23170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2805</TotalTime>
  <Words>946</Words>
  <Application>Microsoft Office PowerPoint</Application>
  <PresentationFormat>A4 Paper (210x297 mm)</PresentationFormat>
  <Paragraphs>140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Open Sans</vt:lpstr>
      <vt:lpstr>Times New Roman</vt:lpstr>
      <vt:lpstr>Wingdings</vt:lpstr>
      <vt:lpstr>Retrospect</vt:lpstr>
      <vt:lpstr>PowerPoint Presentation</vt:lpstr>
      <vt:lpstr>Who is YIS?</vt:lpstr>
      <vt:lpstr>YIS – 80+ Schools Across the Country </vt:lpstr>
      <vt:lpstr>2017-18 YIS Promo Video</vt:lpstr>
      <vt:lpstr>Why Should You Learn About Investing?  </vt:lpstr>
      <vt:lpstr>Pop Quiz</vt:lpstr>
      <vt:lpstr>Pop Quiz</vt:lpstr>
      <vt:lpstr>What Type of Investor are You?  </vt:lpstr>
      <vt:lpstr>What Type of Investor are You? Part 2  </vt:lpstr>
      <vt:lpstr>What Does it Take to Become an Investor?</vt:lpstr>
      <vt:lpstr>YIS Programs</vt:lpstr>
      <vt:lpstr>Important Dates to Remember</vt:lpstr>
      <vt:lpstr>How do you want to approach YIS? </vt:lpstr>
      <vt:lpstr>How do you want to approach YIS? </vt:lpstr>
      <vt:lpstr>The Power of $1 a day</vt:lpstr>
      <vt:lpstr>Partners and Sponsors</vt:lpstr>
      <vt:lpstr>YIS: Founder’s Story</vt:lpstr>
      <vt:lpstr>Pop Quiz</vt:lpstr>
      <vt:lpstr>Pop Quiz</vt:lpstr>
      <vt:lpstr>Young Investors Society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Young Investors Society</dc:title>
  <dc:creator>James Fletcher</dc:creator>
  <cp:lastModifiedBy>Christine Tobin</cp:lastModifiedBy>
  <cp:revision>85</cp:revision>
  <cp:lastPrinted>2016-09-14T16:00:49Z</cp:lastPrinted>
  <dcterms:created xsi:type="dcterms:W3CDTF">2015-06-20T17:43:33Z</dcterms:created>
  <dcterms:modified xsi:type="dcterms:W3CDTF">2017-09-05T03:05:01Z</dcterms:modified>
</cp:coreProperties>
</file>