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32"/>
  </p:notesMasterIdLst>
  <p:sldIdLst>
    <p:sldId id="256" r:id="rId2"/>
    <p:sldId id="335" r:id="rId3"/>
    <p:sldId id="259" r:id="rId4"/>
    <p:sldId id="260" r:id="rId5"/>
    <p:sldId id="315" r:id="rId6"/>
    <p:sldId id="340" r:id="rId7"/>
    <p:sldId id="264" r:id="rId8"/>
    <p:sldId id="305" r:id="rId9"/>
    <p:sldId id="314" r:id="rId10"/>
    <p:sldId id="308" r:id="rId11"/>
    <p:sldId id="310" r:id="rId12"/>
    <p:sldId id="321" r:id="rId13"/>
    <p:sldId id="322" r:id="rId14"/>
    <p:sldId id="319" r:id="rId15"/>
    <p:sldId id="338" r:id="rId16"/>
    <p:sldId id="320" r:id="rId17"/>
    <p:sldId id="268" r:id="rId18"/>
    <p:sldId id="312" r:id="rId19"/>
    <p:sldId id="342" r:id="rId20"/>
    <p:sldId id="313" r:id="rId21"/>
    <p:sldId id="327" r:id="rId22"/>
    <p:sldId id="324" r:id="rId23"/>
    <p:sldId id="325" r:id="rId24"/>
    <p:sldId id="306" r:id="rId25"/>
    <p:sldId id="307" r:id="rId26"/>
    <p:sldId id="316" r:id="rId27"/>
    <p:sldId id="317" r:id="rId28"/>
    <p:sldId id="337" r:id="rId29"/>
    <p:sldId id="318" r:id="rId30"/>
    <p:sldId id="292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Us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989"/>
    <a:srgbClr val="D5F4FF"/>
    <a:srgbClr val="FB0005"/>
    <a:srgbClr val="1E9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E4410B-1BCC-4ECB-A187-145BCD6E0FE7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5143860-A1DD-4646-B007-B77C9BE56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7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2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7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9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4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6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5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7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E98F-2766-4316-886C-7ADCD34BD4C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0116-AE64-4CEF-BB19-5B6FE6602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7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.facebook.com/l.php?u=https%3A%2F%2Fyis.org%2Fyiscourse%2Fspecialevent%2F3%3Ffbclid%3DIwAR2Zr9htwR7TEGVGi6FkILxkRETPuy0crftYYbG2Cz-63JNMMVrDV1GcbpU&amp;h=AT1K7VKTlYjMu-pH6GrKOhT1Cms_MEtHgjjmGOof9bQi2KWfTytjR9Ltgi-uvjKkoZJd-tVhI-6EnsvM0gJ7WBouRhhplB3FPSxPNUzKU1raDWsoH1FbChp64YaTkztKeckvNytOGuExV71-3kMuEBTxYREEkYl_6vjlxKbS3zP1IofuCrfvMTOnTgFKCZ9N8dM5-F8uZ-NA02G__g3NoxxytPqf6TDvmE8wVwdTXL0VU9BDTg83yUBh6jInnBELBp0oARf0zi6G9t_Lv6kPxcL2LLIusuZ3y1vgS0MoPuve6YOSe235WUXGkHiqqu2cU-j5w7pBNSQ_wlWthY5nN0x9NGWnKrHyaK6f9BC0Y6VoztY61d2P7NpzEp3PTSt5KRkoe2x0CTGFs9GqovJAYNwL2LSCcSjlXYIB9lLsrXyvddkjMipPnY7KLK5qZvvZjG0EraaezbmMLGjQH0e9AF9kCRiVXqslbe82c_u_dXnp-6BAKwIaV9LTgBCro80h7l_9FStpPi-A1fvUwFAPEWyJQu2fdxcTniYmXs_BziAM3K2xYsctVCvW7iQS9LQksvyKgquvC4V3z9kns9pXiCI62NVlU7q0D8jA_y0G2_P3J3MIt8vdejx0Qgw_J3PbBy3Ps1aX1JscT-qkkJjBvb07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2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HuClvI_dDo?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hyperlink" Target="https://www.youtube.com/watch?v=k4WJFksTINE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4WJFksTINE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jpeg"/><Relationship Id="rId7" Type="http://schemas.openxmlformats.org/officeDocument/2006/relationships/hyperlink" Target="https://shop.spreadshirt.com/young-investors-society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r_L0kqIsWw&amp;t=1s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1.jpeg"/><Relationship Id="rId7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1.jpeg"/><Relationship Id="rId7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iQqskV5vOI0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QqskV5vOI0?feature=oembe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is.org/" TargetMode="External"/><Relationship Id="rId11" Type="http://schemas.openxmlformats.org/officeDocument/2006/relationships/image" Target="../media/image59.png"/><Relationship Id="rId5" Type="http://schemas.openxmlformats.org/officeDocument/2006/relationships/image" Target="../media/image1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hyperlink" Target="https://www.youtube.com/watch?v=ZsCHuHNYWL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r_L0kqIsWw&amp;t=1s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s://www.youtube.com/watch?v=Pr_L0kqIsWw&amp;t=1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in a suit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ABEBCAF7-5013-47FC-BB70-C8FB42E13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083" y="1759787"/>
            <a:ext cx="3147917" cy="3381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41898"/>
          </a:xfrm>
          <a:prstGeom prst="rect">
            <a:avLst/>
          </a:pr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0" y="5159101"/>
            <a:ext cx="9144000" cy="1747027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415" y="311818"/>
            <a:ext cx="2380229" cy="9735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23443" y="5386283"/>
            <a:ext cx="5028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FIRST CLUB MEETING</a:t>
            </a:r>
            <a:endParaRPr lang="es-CO" sz="1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63460" y="6018130"/>
            <a:ext cx="1641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Open Sans" panose="020B0606030504020204"/>
                <a:ea typeface="Open Sans Light" panose="020B0306030504020204" pitchFamily="34" charset="0"/>
                <a:cs typeface="Open Sans Light" panose="020B0306030504020204" pitchFamily="34" charset="0"/>
              </a:rPr>
              <a:t>2019-2020</a:t>
            </a:r>
          </a:p>
        </p:txBody>
      </p:sp>
      <p:pic>
        <p:nvPicPr>
          <p:cNvPr id="23" name="Picture 22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E55E9307-42B0-47DC-B390-7DA3F39BE0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31801"/>
            <a:ext cx="3115825" cy="3402575"/>
          </a:xfrm>
          <a:prstGeom prst="rect">
            <a:avLst/>
          </a:prstGeom>
        </p:spPr>
      </p:pic>
      <p:pic>
        <p:nvPicPr>
          <p:cNvPr id="12" name="Picture 11" descr="A group of men posing for a picture&#10;&#10;Description generated with very high confidence">
            <a:extLst>
              <a:ext uri="{FF2B5EF4-FFF2-40B4-BE49-F238E27FC236}">
                <a16:creationId xmlns:a16="http://schemas.microsoft.com/office/drawing/2014/main" id="{DA8F1081-381B-469D-A4B5-868C30F1C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168" y="1748734"/>
            <a:ext cx="3307862" cy="33856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8388" y="4928652"/>
            <a:ext cx="9152388" cy="205724"/>
          </a:xfrm>
          <a:prstGeom prst="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5938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8548094" cy="466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60202" y="2450744"/>
            <a:ext cx="8263157" cy="410944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Open Sans" panose="020B0606030504020204"/>
              </a:rPr>
              <a:t>School Sponsored Clubs</a:t>
            </a:r>
            <a:r>
              <a:rPr lang="en-US" sz="1400" dirty="0">
                <a:solidFill>
                  <a:schemeClr val="tx1"/>
                </a:solidFill>
                <a:latin typeface="Open Sans" panose="020B0606030504020204"/>
              </a:rPr>
              <a:t>: YIS will teach students the skills to save and invest for their future in a fun team environment. Teacher guided and student led activities are conducted weekly in 45-minute increments after school or at lunch on high school campus locations.</a:t>
            </a:r>
          </a:p>
          <a:p>
            <a:r>
              <a:rPr lang="en-US" sz="1400" dirty="0">
                <a:solidFill>
                  <a:schemeClr val="tx1"/>
                </a:solidFill>
                <a:latin typeface="Open Sans" panose="020B0606030504020204"/>
              </a:rPr>
              <a:t> </a:t>
            </a:r>
          </a:p>
          <a:p>
            <a:r>
              <a:rPr lang="en-US" sz="1400" b="1" dirty="0">
                <a:solidFill>
                  <a:schemeClr val="tx1"/>
                </a:solidFill>
                <a:latin typeface="Open Sans" panose="020B0606030504020204"/>
              </a:rPr>
              <a:t>“Dollar-A-Day” Challenge</a:t>
            </a:r>
            <a:r>
              <a:rPr lang="en-US" sz="1400" dirty="0">
                <a:solidFill>
                  <a:schemeClr val="tx1"/>
                </a:solidFill>
                <a:latin typeface="Open Sans" panose="020B0606030504020204"/>
              </a:rPr>
              <a:t>: YIS students can begin to invest one dollar per day into a personal brokerage account. Students learn the power of compound interest and start to actively save for retirement. Students can also compete for a FREE Money Match Scholarship by submitting a brief essay on an assigned financial literacy topic. </a:t>
            </a:r>
          </a:p>
          <a:p>
            <a:endParaRPr lang="en-US" sz="1400" dirty="0">
              <a:solidFill>
                <a:schemeClr val="tx1"/>
              </a:solidFill>
              <a:latin typeface="Open Sans" panose="020B0606030504020204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Open Sans" panose="020B0606030504020204"/>
              </a:rPr>
              <a:t>Stock Pitch Competition</a:t>
            </a:r>
            <a:r>
              <a:rPr lang="en-US" sz="1400" dirty="0">
                <a:solidFill>
                  <a:schemeClr val="tx1"/>
                </a:solidFill>
                <a:latin typeface="Open Sans" panose="020B0606030504020204"/>
              </a:rPr>
              <a:t>: This competition is the culmination of investment skills gained during the year and provides High School students hands-on mentoring in financial analysis. Students (individually or in teams of two) create a “best stock idea” and analyze a publicly traded company. </a:t>
            </a:r>
          </a:p>
          <a:p>
            <a:endParaRPr lang="en-US" sz="1400" dirty="0">
              <a:solidFill>
                <a:schemeClr val="tx1"/>
              </a:solidFill>
              <a:latin typeface="Open Sans" panose="020B0606030504020204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Open Sans" panose="020B0606030504020204"/>
              </a:rPr>
              <a:t>CYIA</a:t>
            </a:r>
            <a:r>
              <a:rPr lang="en-US" dirty="0">
                <a:solidFill>
                  <a:schemeClr val="tx1"/>
                </a:solidFill>
              </a:rPr>
              <a:t>®</a:t>
            </a:r>
            <a:r>
              <a:rPr lang="en-US" sz="1400" b="1" dirty="0">
                <a:solidFill>
                  <a:schemeClr val="tx1"/>
                </a:solidFill>
                <a:latin typeface="Open Sans" panose="020B0606030504020204"/>
              </a:rPr>
              <a:t> Designation:</a:t>
            </a:r>
            <a:r>
              <a:rPr lang="en-US" sz="1400" dirty="0">
                <a:solidFill>
                  <a:schemeClr val="tx1"/>
                </a:solidFill>
                <a:latin typeface="Open Sans" panose="020B0606030504020204"/>
              </a:rPr>
              <a:t> In the Summer of 2018, YIS launched the Certified Youth Investment Analyst Designation for students who meet community service hour criteria, teacher recommendations, GPA criteria, and of course a timed test which will culminate questions from our Stock Pitch 101 book and the Essays of Warren Buffett.</a:t>
            </a:r>
          </a:p>
          <a:p>
            <a:endParaRPr lang="en-US" sz="1400" dirty="0">
              <a:solidFill>
                <a:schemeClr val="tx1"/>
              </a:solidFill>
              <a:latin typeface="Open Sans" panose="020B0606030504020204"/>
            </a:endParaRPr>
          </a:p>
          <a:p>
            <a:endParaRPr lang="es-CO" sz="1200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YIS Programs Offered:</a:t>
            </a:r>
          </a:p>
        </p:txBody>
      </p:sp>
    </p:spTree>
    <p:extLst>
      <p:ext uri="{BB962C8B-B14F-4D97-AF65-F5344CB8AC3E}">
        <p14:creationId xmlns:p14="http://schemas.microsoft.com/office/powerpoint/2010/main" val="4017811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School Sponsored Clubs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3" y="1899516"/>
            <a:ext cx="5010235" cy="45096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2" y="1977858"/>
            <a:ext cx="4798502" cy="434679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321408" y="2418466"/>
            <a:ext cx="47119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To ensure a rich experience, YIS teaches students to create life changing habits to save and invest for their future in a fun team environment.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Each local chapter learns the fundamentals of saving and investing.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The clubs are predominantly student-led, while overseen by a school advisor/teacher.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Students join a community of other YIS students around the world, gain leadership experience and learn many life lessons (e.g. hard work, patience, teamwork, etc.).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School Club Program</a:t>
            </a:r>
          </a:p>
        </p:txBody>
      </p:sp>
      <p:pic>
        <p:nvPicPr>
          <p:cNvPr id="7" name="Picture 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FB191AA-169B-455F-A30F-8DBE96A619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613" y="2778586"/>
            <a:ext cx="3906357" cy="26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2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JV &amp; Varsity Tracks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3" y="1899516"/>
            <a:ext cx="5083441" cy="47450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3" y="2264519"/>
            <a:ext cx="4829144" cy="434679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234892" y="2270127"/>
            <a:ext cx="47119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First year YIS Students and students brand new to investing can start their journey with our JV track.</a:t>
            </a:r>
          </a:p>
          <a:p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The JV track teaches basic personal finance principles and beginner investment principles to get students ready for the JV Stock Pitch Competition.</a:t>
            </a:r>
          </a:p>
          <a:p>
            <a:endParaRPr lang="en-US" sz="1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The JV Stock Pitch Competition will focus on company assessment and valuation based on SWOT Analysis and Economic Moat.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JV &amp; Varsity students can participate in any and all other YIS programs offered.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38554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After School Club Program: JV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F3DFC1D-FFC7-41DA-A337-05FC00436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14556" r="23457" b="4098"/>
          <a:stretch/>
        </p:blipFill>
        <p:spPr>
          <a:xfrm>
            <a:off x="5266615" y="2619241"/>
            <a:ext cx="3464887" cy="348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4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JV &amp; Varsity Tracks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3" y="1899516"/>
            <a:ext cx="5116997" cy="47859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2" y="1977857"/>
            <a:ext cx="4901708" cy="470761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212307" y="2240003"/>
            <a:ext cx="47119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Seasoned YIS Students and students who are familiar with basic investment principles can continue their journey with the Varsity track.</a:t>
            </a:r>
          </a:p>
          <a:p>
            <a:endParaRPr lang="en-US" sz="12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The Varsity track teaches advanced finance principles and advanced investment principles to get students ready for the Varsity Stock Pitch Competition.</a:t>
            </a:r>
          </a:p>
          <a:p>
            <a:endParaRPr lang="en-US" sz="12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The Varsity Stock Pitch Competition will focus on advanced company assessment and valuation based on P/E Ratios. 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JV &amp; Varsity students can participate in any and all other YIS programs offered.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38554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After School Club Program: Varsity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6464A230-EDC3-4F83-948D-78441A0346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9" b="7777"/>
          <a:stretch/>
        </p:blipFill>
        <p:spPr>
          <a:xfrm>
            <a:off x="5266453" y="2959200"/>
            <a:ext cx="3759813" cy="22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1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Personal Finance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05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2" y="1977858"/>
            <a:ext cx="4798502" cy="385692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321408" y="2418467"/>
            <a:ext cx="46028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YIS students can begin their personal finance journey and learn real-life lessons with our newest Introduction to Personal Finance Curriculum Series. </a:t>
            </a:r>
          </a:p>
          <a:p>
            <a:endParaRPr lang="en-US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The curriculum includes lessons in Financial Psychology, Budgeting, Account Management, Credit Profile, Loans &amp; Debt, Jobs &amp; Careers, Entrepreneurship, Saving, and Investing</a:t>
            </a: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Finance Curriculum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932C6A-E096-4ECD-9DB1-8F6E9CE6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831" y="1918869"/>
            <a:ext cx="3140456" cy="40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5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 dirty="0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  <a:latin typeface="Open Sans" panose="020B0606030504020204"/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Start Investing NOW Giveaway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7450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27871" y="1839859"/>
            <a:ext cx="4884425" cy="46938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227871" y="1813700"/>
            <a:ext cx="5011999" cy="473975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endParaRPr lang="en-US" sz="1600" dirty="0">
              <a:latin typeface="Open Sans" panose="020B0606030504020204"/>
              <a:cs typeface="Times New Roman" panose="02020603050405020304" pitchFamily="18" charset="0"/>
            </a:endParaRPr>
          </a:p>
          <a:p>
            <a:endParaRPr lang="en-US" sz="1600" dirty="0"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US" dirty="0">
                <a:latin typeface="Open Sans" panose="020B0606030504020204"/>
              </a:rPr>
              <a:t>Young Investors Society has launched the Start Investing Now program to encourage students to open Brokerage/Investment accounts to start investing in their future! </a:t>
            </a:r>
          </a:p>
          <a:p>
            <a:r>
              <a:rPr lang="en-US" dirty="0">
                <a:latin typeface="Open Sans" panose="020B0606030504020204"/>
              </a:rPr>
              <a:t>Students are encouraged to open brokerage/investment accounts at any financial institution (Custodial Account if under 18 years old) </a:t>
            </a:r>
            <a:br>
              <a:rPr lang="en-US" dirty="0">
                <a:latin typeface="Open Sans" panose="020B0606030504020204"/>
              </a:rPr>
            </a:br>
            <a:r>
              <a:rPr lang="en-US" dirty="0">
                <a:latin typeface="Open Sans" panose="020B0606030504020204"/>
              </a:rPr>
              <a:t>As an added BONUS, 50 students will be randomly selected from the first 250 entries to receive $100.00 to invest in their new account!</a:t>
            </a:r>
            <a:br>
              <a:rPr lang="en-US" dirty="0">
                <a:latin typeface="Open Sans" panose="020B0606030504020204"/>
              </a:rPr>
            </a:br>
            <a:r>
              <a:rPr lang="en-US" dirty="0">
                <a:latin typeface="Open Sans" panose="020B0606030504020204"/>
              </a:rPr>
              <a:t>Giveaway starts August 26th!</a:t>
            </a:r>
            <a:br>
              <a:rPr lang="en-US" dirty="0">
                <a:latin typeface="Open Sans" panose="020B0606030504020204"/>
              </a:rPr>
            </a:br>
            <a:r>
              <a:rPr lang="en-US" dirty="0">
                <a:latin typeface="Open Sans" panose="020B0606030504020204"/>
              </a:rPr>
              <a:t>Open your brokerage account TODAY!</a:t>
            </a:r>
            <a:br>
              <a:rPr lang="en-US" dirty="0">
                <a:latin typeface="Open Sans" panose="020B0606030504020204"/>
              </a:rPr>
            </a:br>
            <a:r>
              <a:rPr lang="en-US" dirty="0">
                <a:latin typeface="Open Sans" panose="020B0606030504020204"/>
              </a:rPr>
              <a:t>For more info, Visit: </a:t>
            </a:r>
            <a:br>
              <a:rPr lang="en-US">
                <a:latin typeface="Open Sans" panose="020B0606030504020204"/>
              </a:rPr>
            </a:br>
            <a:r>
              <a:rPr lang="en-US" u="sng">
                <a:hlinkClick r:id="rId6"/>
              </a:rPr>
              <a:t>https://yis.org/yiscourse/specialevent/3</a:t>
            </a: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809333"/>
            <a:ext cx="5010235" cy="338554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en-US" sz="1600" b="1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Start Investing NOW Giveaway!</a:t>
            </a:r>
            <a:endParaRPr lang="en-US" b="1" dirty="0">
              <a:solidFill>
                <a:schemeClr val="bg1"/>
              </a:solidFill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8EE12-C322-4763-9F68-D13241186480}"/>
              </a:ext>
            </a:extLst>
          </p:cNvPr>
          <p:cNvSpPr txBox="1"/>
          <p:nvPr/>
        </p:nvSpPr>
        <p:spPr>
          <a:xfrm>
            <a:off x="5366562" y="6095176"/>
            <a:ext cx="365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/>
              </a:rPr>
              <a:t>Start Investing NOW Giveaway starts Aug. 26</a:t>
            </a:r>
            <a:r>
              <a:rPr lang="en-US" sz="1600" baseline="30000" dirty="0">
                <a:latin typeface="Open Sans" panose="020B0606030504020204"/>
              </a:rPr>
              <a:t>th</a:t>
            </a:r>
            <a:r>
              <a:rPr lang="en-US" sz="1600" dirty="0">
                <a:latin typeface="Open Sans" panose="020B0606030504020204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7ACBA-0E14-40EC-BF2D-4F7126743E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87" y="1839859"/>
            <a:ext cx="3291464" cy="42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5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The Dollar-A-Day Challenge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2" y="1899516"/>
            <a:ext cx="5586781" cy="46690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27792" y="1973823"/>
            <a:ext cx="5317330" cy="452764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321407" y="2398518"/>
            <a:ext cx="514821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YIS members can begin investing today by taking the “Dollar-A-Day Challenge.”</a:t>
            </a:r>
          </a:p>
          <a:p>
            <a:endParaRPr lang="en-US" sz="1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Students can begin to invest one dollar per day into a personal brokerage account.</a:t>
            </a:r>
          </a:p>
          <a:p>
            <a:endParaRPr lang="en-US" sz="1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YIS donors that want to help students build wealth for retirement can provide a </a:t>
            </a:r>
            <a:r>
              <a:rPr lang="en-US" b="1" dirty="0">
                <a:latin typeface="Open Sans" panose="020B0606030504020204"/>
                <a:cs typeface="Times New Roman" panose="02020603050405020304" pitchFamily="18" charset="0"/>
              </a:rPr>
              <a:t>FREE Money Match </a:t>
            </a: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scholarship for selected individuals.</a:t>
            </a:r>
          </a:p>
          <a:p>
            <a:endParaRPr lang="en-US" sz="1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Selected participants will be eligible to receive the </a:t>
            </a:r>
            <a:r>
              <a:rPr lang="en-US" b="1" dirty="0">
                <a:latin typeface="Open Sans" panose="020B0606030504020204"/>
                <a:cs typeface="Times New Roman" panose="02020603050405020304" pitchFamily="18" charset="0"/>
              </a:rPr>
              <a:t>Free Money Match </a:t>
            </a: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scholarship that matches student contributions dollar for dollar on a quarterly basis up $90/quarter, to incentivize developing good savings habits. 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427389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Dollar-A-Day Challenge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378144-B20B-45DB-9B70-C158612503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69" b="-1"/>
          <a:stretch/>
        </p:blipFill>
        <p:spPr>
          <a:xfrm>
            <a:off x="6270525" y="3404205"/>
            <a:ext cx="2434323" cy="2973098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B0C9E84-9CE0-4A7E-B3CC-9C61C4B9B4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-678" r="3371" b="4253"/>
          <a:stretch/>
        </p:blipFill>
        <p:spPr>
          <a:xfrm>
            <a:off x="5814572" y="1889350"/>
            <a:ext cx="2959767" cy="13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8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58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Group 210"/>
          <p:cNvGrpSpPr/>
          <p:nvPr/>
        </p:nvGrpSpPr>
        <p:grpSpPr>
          <a:xfrm>
            <a:off x="6588836" y="3663364"/>
            <a:ext cx="2366850" cy="1028439"/>
            <a:chOff x="222418" y="4709008"/>
            <a:chExt cx="5781567" cy="1536517"/>
          </a:xfrm>
        </p:grpSpPr>
        <p:sp>
          <p:nvSpPr>
            <p:cNvPr id="212" name="Rectangle 211"/>
            <p:cNvSpPr/>
            <p:nvPr/>
          </p:nvSpPr>
          <p:spPr>
            <a:xfrm>
              <a:off x="222418" y="4709008"/>
              <a:ext cx="5781567" cy="153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267419" y="4795809"/>
              <a:ext cx="5694415" cy="1381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195376" y="3663364"/>
            <a:ext cx="2366850" cy="1028439"/>
            <a:chOff x="222418" y="4709008"/>
            <a:chExt cx="5781567" cy="1536517"/>
          </a:xfrm>
        </p:grpSpPr>
        <p:sp>
          <p:nvSpPr>
            <p:cNvPr id="209" name="Rectangle 208"/>
            <p:cNvSpPr/>
            <p:nvPr/>
          </p:nvSpPr>
          <p:spPr>
            <a:xfrm>
              <a:off x="222418" y="4709008"/>
              <a:ext cx="5781567" cy="153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67419" y="4795809"/>
              <a:ext cx="5694415" cy="1381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61" name="Straight Connector 60"/>
          <p:cNvCxnSpPr>
            <a:stCxn id="207" idx="2"/>
          </p:cNvCxnSpPr>
          <p:nvPr/>
        </p:nvCxnSpPr>
        <p:spPr>
          <a:xfrm flipH="1">
            <a:off x="7762394" y="2826487"/>
            <a:ext cx="2" cy="64061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203" idx="3"/>
          </p:cNvCxnSpPr>
          <p:nvPr/>
        </p:nvCxnSpPr>
        <p:spPr>
          <a:xfrm>
            <a:off x="6591300" y="2593760"/>
            <a:ext cx="1057275" cy="180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3"/>
            <a:endCxn id="203" idx="1"/>
          </p:cNvCxnSpPr>
          <p:nvPr/>
        </p:nvCxnSpPr>
        <p:spPr>
          <a:xfrm flipV="1">
            <a:off x="1623982" y="2604197"/>
            <a:ext cx="938243" cy="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05" idx="0"/>
            <a:endCxn id="7" idx="2"/>
          </p:cNvCxnSpPr>
          <p:nvPr/>
        </p:nvCxnSpPr>
        <p:spPr>
          <a:xfrm flipV="1">
            <a:off x="1375726" y="2852454"/>
            <a:ext cx="0" cy="5091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/>
          <p:cNvGrpSpPr/>
          <p:nvPr/>
        </p:nvGrpSpPr>
        <p:grpSpPr>
          <a:xfrm>
            <a:off x="2552700" y="2225244"/>
            <a:ext cx="4038600" cy="737032"/>
            <a:chOff x="222418" y="4709008"/>
            <a:chExt cx="5781567" cy="1536517"/>
          </a:xfrm>
        </p:grpSpPr>
        <p:sp>
          <p:nvSpPr>
            <p:cNvPr id="203" name="Rectangle 202"/>
            <p:cNvSpPr/>
            <p:nvPr/>
          </p:nvSpPr>
          <p:spPr>
            <a:xfrm>
              <a:off x="222418" y="4709008"/>
              <a:ext cx="5781567" cy="153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267419" y="4795809"/>
              <a:ext cx="5694415" cy="1381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014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</a:rPr>
              <a:t>The Dollar-A-Day Impact</a:t>
            </a:r>
          </a:p>
        </p:txBody>
      </p:sp>
      <p:sp>
        <p:nvSpPr>
          <p:cNvPr id="169" name="Shape 261"/>
          <p:cNvSpPr/>
          <p:nvPr/>
        </p:nvSpPr>
        <p:spPr>
          <a:xfrm>
            <a:off x="3640971" y="2299184"/>
            <a:ext cx="1873922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algn="ctr">
              <a:defRPr b="1">
                <a:solidFill>
                  <a:srgbClr val="595959"/>
                </a:solidFill>
              </a:defRPr>
            </a:pPr>
            <a:r>
              <a:rPr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Saving</a:t>
            </a:r>
            <a:r>
              <a:rPr lang="es-CO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$1/day </a:t>
            </a:r>
          </a:p>
        </p:txBody>
      </p:sp>
      <p:sp>
        <p:nvSpPr>
          <p:cNvPr id="170" name="Shape 262"/>
          <p:cNvSpPr/>
          <p:nvPr/>
        </p:nvSpPr>
        <p:spPr>
          <a:xfrm>
            <a:off x="3000242" y="2565409"/>
            <a:ext cx="3131653" cy="31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ctr">
              <a:defRPr sz="1600" i="1">
                <a:solidFill>
                  <a:srgbClr val="808080"/>
                </a:solidFill>
              </a:defRPr>
            </a:lvl1pPr>
          </a:lstStyle>
          <a:p>
            <a:r>
              <a:rPr sz="120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drinking one less can of soda</a:t>
            </a:r>
          </a:p>
        </p:txBody>
      </p:sp>
      <p:sp>
        <p:nvSpPr>
          <p:cNvPr id="171" name="Shape 263"/>
          <p:cNvSpPr/>
          <p:nvPr/>
        </p:nvSpPr>
        <p:spPr>
          <a:xfrm>
            <a:off x="7248553" y="3706877"/>
            <a:ext cx="1044643" cy="34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>
                <a:solidFill>
                  <a:srgbClr val="80808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Worth </a:t>
            </a:r>
          </a:p>
        </p:txBody>
      </p:sp>
      <p:sp>
        <p:nvSpPr>
          <p:cNvPr id="172" name="Shape 264"/>
          <p:cNvSpPr/>
          <p:nvPr/>
        </p:nvSpPr>
        <p:spPr>
          <a:xfrm>
            <a:off x="1402814" y="4772264"/>
            <a:ext cx="131380" cy="43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sz="5200" b="1">
                <a:solidFill>
                  <a:srgbClr val="595959"/>
                </a:solidFill>
              </a:defRPr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4" name="Shape 266"/>
          <p:cNvSpPr/>
          <p:nvPr/>
        </p:nvSpPr>
        <p:spPr>
          <a:xfrm>
            <a:off x="-259329" y="1818436"/>
            <a:ext cx="1212249" cy="623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defRPr sz="3600" b="1">
                <a:solidFill>
                  <a:srgbClr val="153089"/>
                </a:solidFill>
              </a:defRPr>
            </a:pP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6" name="Shape 278"/>
          <p:cNvSpPr/>
          <p:nvPr/>
        </p:nvSpPr>
        <p:spPr>
          <a:xfrm>
            <a:off x="2338660" y="4721030"/>
            <a:ext cx="131381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4400" b="1">
                <a:solidFill>
                  <a:schemeClr val="accent2"/>
                </a:solidFill>
              </a:defRPr>
            </a:lvl1pPr>
          </a:lstStyle>
          <a:p>
            <a:endParaRPr sz="2400" dirty="0"/>
          </a:p>
        </p:txBody>
      </p:sp>
      <p:sp>
        <p:nvSpPr>
          <p:cNvPr id="189" name="Shape 281"/>
          <p:cNvSpPr/>
          <p:nvPr/>
        </p:nvSpPr>
        <p:spPr>
          <a:xfrm>
            <a:off x="846703" y="3739551"/>
            <a:ext cx="1044643" cy="34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>
                <a:solidFill>
                  <a:srgbClr val="80808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Worth </a:t>
            </a:r>
          </a:p>
        </p:txBody>
      </p:sp>
      <p:sp>
        <p:nvSpPr>
          <p:cNvPr id="190" name="Shape 282"/>
          <p:cNvSpPr/>
          <p:nvPr/>
        </p:nvSpPr>
        <p:spPr>
          <a:xfrm>
            <a:off x="7796886" y="4745702"/>
            <a:ext cx="131380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sz="5200" b="1">
                <a:solidFill>
                  <a:srgbClr val="595959"/>
                </a:solidFill>
              </a:defRPr>
            </a:pPr>
            <a:endParaRPr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1" name="Shape 283"/>
          <p:cNvSpPr/>
          <p:nvPr/>
        </p:nvSpPr>
        <p:spPr>
          <a:xfrm>
            <a:off x="11207255" y="4070375"/>
            <a:ext cx="131380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 b="1">
                <a:solidFill>
                  <a:srgbClr val="2B9968"/>
                </a:solidFill>
              </a:defRPr>
            </a:lvl1pPr>
          </a:lstStyle>
          <a:p>
            <a:endParaRPr dirty="0"/>
          </a:p>
        </p:txBody>
      </p:sp>
      <p:sp>
        <p:nvSpPr>
          <p:cNvPr id="214" name="Rectangle 213"/>
          <p:cNvSpPr/>
          <p:nvPr/>
        </p:nvSpPr>
        <p:spPr>
          <a:xfrm>
            <a:off x="5514893" y="3653529"/>
            <a:ext cx="983488" cy="10374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  <a:effectLst>
            <a:outerShdw blurRad="50800" dist="254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8" name="Shape 290"/>
          <p:cNvSpPr/>
          <p:nvPr/>
        </p:nvSpPr>
        <p:spPr>
          <a:xfrm>
            <a:off x="5588442" y="3912931"/>
            <a:ext cx="889536" cy="34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>
                <a:solidFill>
                  <a:srgbClr val="2B9968"/>
                </a:solidFill>
              </a:defRPr>
            </a:lvl1pPr>
          </a:lstStyle>
          <a:p>
            <a:r>
              <a: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matches </a:t>
            </a:r>
          </a:p>
        </p:txBody>
      </p:sp>
      <p:sp>
        <p:nvSpPr>
          <p:cNvPr id="199" name="Shape 291"/>
          <p:cNvSpPr/>
          <p:nvPr/>
        </p:nvSpPr>
        <p:spPr>
          <a:xfrm>
            <a:off x="5537319" y="4194352"/>
            <a:ext cx="896935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ctr">
              <a:defRPr sz="3000" b="1">
                <a:solidFill>
                  <a:srgbClr val="808080"/>
                </a:solidFill>
              </a:defRPr>
            </a:lvl1pPr>
          </a:lstStyle>
          <a:p>
            <a:r>
              <a:rPr sz="1100" b="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b="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 </a:t>
            </a:r>
            <a:r>
              <a:rPr sz="1100" b="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</a:p>
        </p:txBody>
      </p:sp>
      <p:sp>
        <p:nvSpPr>
          <p:cNvPr id="200" name="Shape 292"/>
          <p:cNvSpPr/>
          <p:nvPr/>
        </p:nvSpPr>
        <p:spPr>
          <a:xfrm>
            <a:off x="5766572" y="3673575"/>
            <a:ext cx="536876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4400" b="1">
                <a:solidFill>
                  <a:srgbClr val="2B9968"/>
                </a:solidFill>
              </a:defRPr>
            </a:lvl1pPr>
          </a:lstStyle>
          <a:p>
            <a:r>
              <a:rPr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1x1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2700" y="1895475"/>
            <a:ext cx="4038600" cy="34290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15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198752" y="3361554"/>
            <a:ext cx="2353948" cy="34290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70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6591300" y="3342204"/>
            <a:ext cx="2353948" cy="34290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70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469" y="2355941"/>
            <a:ext cx="496513" cy="49651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50800" dist="254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7" name="Rectangle 206"/>
          <p:cNvSpPr/>
          <p:nvPr/>
        </p:nvSpPr>
        <p:spPr>
          <a:xfrm>
            <a:off x="7514139" y="2329974"/>
            <a:ext cx="496513" cy="49651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ffectLst>
            <a:outerShdw blurRad="50800" dist="254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angle 8"/>
          <p:cNvSpPr/>
          <p:nvPr/>
        </p:nvSpPr>
        <p:spPr>
          <a:xfrm>
            <a:off x="1097478" y="2419531"/>
            <a:ext cx="527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spc="-110" dirty="0">
                <a:solidFill>
                  <a:srgbClr val="1D499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es-CO" sz="1200" b="1" spc="-110" dirty="0">
                <a:solidFill>
                  <a:srgbClr val="1D499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s-CO" b="1" spc="-110" dirty="0">
              <a:solidFill>
                <a:srgbClr val="1D499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90846" y="2419531"/>
            <a:ext cx="527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spc="-110" dirty="0">
                <a:solidFill>
                  <a:srgbClr val="1D499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es-CO" sz="1200" b="1" spc="-110" dirty="0">
                <a:solidFill>
                  <a:srgbClr val="1D499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s-CO" b="1" spc="-110" dirty="0">
              <a:solidFill>
                <a:srgbClr val="1D499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027243" y="2273012"/>
            <a:ext cx="1116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~20%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kids awarded 1x1 match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54263" y="4035273"/>
            <a:ext cx="2242923" cy="623758"/>
          </a:xfrm>
          <a:prstGeom prst="rect">
            <a:avLst/>
          </a:prstGeom>
          <a:ln w="12700">
            <a:miter lim="400000"/>
          </a:ln>
        </p:spPr>
        <p:txBody>
          <a:bodyPr wrap="square" lIns="65023" tIns="65023" rIns="65023" bIns="65023">
            <a:spAutoFit/>
          </a:bodyPr>
          <a:lstStyle/>
          <a:p>
            <a:pPr algn="ctr"/>
            <a:r>
              <a:rPr lang="en-US" sz="3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$1.5 </a:t>
            </a:r>
            <a:r>
              <a:rPr lang="en-US" sz="2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  <a:endParaRPr lang="en-US" sz="3200" b="1" spc="-1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727047" y="4000482"/>
            <a:ext cx="2068254" cy="623758"/>
          </a:xfrm>
          <a:prstGeom prst="rect">
            <a:avLst/>
          </a:prstGeom>
          <a:ln w="12700">
            <a:miter lim="400000"/>
          </a:ln>
        </p:spPr>
        <p:txBody>
          <a:bodyPr wrap="square" lIns="65023" tIns="65023" rIns="65023" bIns="65023">
            <a:spAutoFit/>
          </a:bodyPr>
          <a:lstStyle/>
          <a:p>
            <a:pPr algn="ctr"/>
            <a:r>
              <a:rPr lang="en-US" sz="3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$3.1 </a:t>
            </a:r>
            <a:r>
              <a:rPr lang="en-US" sz="2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</a:t>
            </a:r>
            <a:endParaRPr lang="en-US" b="1" spc="-1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0" y="6647780"/>
            <a:ext cx="72220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Notes: </a:t>
            </a:r>
            <a:r>
              <a: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11.0% is the historical average return of the S&amp;P 500 from 1928-2015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76746" y="4931509"/>
            <a:ext cx="8761684" cy="34290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s-CO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ECOND GENERATION</a:t>
            </a:r>
          </a:p>
        </p:txBody>
      </p:sp>
      <p:grpSp>
        <p:nvGrpSpPr>
          <p:cNvPr id="216" name="Group 215"/>
          <p:cNvGrpSpPr/>
          <p:nvPr/>
        </p:nvGrpSpPr>
        <p:grpSpPr>
          <a:xfrm>
            <a:off x="4065705" y="5334676"/>
            <a:ext cx="3401734" cy="1222768"/>
            <a:chOff x="222418" y="4709008"/>
            <a:chExt cx="5781567" cy="1536517"/>
          </a:xfrm>
        </p:grpSpPr>
        <p:sp>
          <p:nvSpPr>
            <p:cNvPr id="217" name="Rectangle 216"/>
            <p:cNvSpPr/>
            <p:nvPr/>
          </p:nvSpPr>
          <p:spPr>
            <a:xfrm>
              <a:off x="222418" y="4709008"/>
              <a:ext cx="5781567" cy="153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267419" y="4795809"/>
              <a:ext cx="5694415" cy="1381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1925968" y="5315912"/>
            <a:ext cx="1996854" cy="1222768"/>
            <a:chOff x="222418" y="4709008"/>
            <a:chExt cx="5781567" cy="1536517"/>
          </a:xfrm>
        </p:grpSpPr>
        <p:sp>
          <p:nvSpPr>
            <p:cNvPr id="220" name="Rectangle 219"/>
            <p:cNvSpPr/>
            <p:nvPr/>
          </p:nvSpPr>
          <p:spPr>
            <a:xfrm>
              <a:off x="222418" y="4709008"/>
              <a:ext cx="5781567" cy="153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267419" y="4795809"/>
              <a:ext cx="5694415" cy="1381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23" name="Rectangle 222"/>
          <p:cNvSpPr/>
          <p:nvPr/>
        </p:nvSpPr>
        <p:spPr>
          <a:xfrm>
            <a:off x="2611550" y="5502887"/>
            <a:ext cx="7328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s-C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</a:t>
            </a: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24" name="Shape 263"/>
          <p:cNvSpPr/>
          <p:nvPr/>
        </p:nvSpPr>
        <p:spPr>
          <a:xfrm>
            <a:off x="5244250" y="5433654"/>
            <a:ext cx="1044643" cy="34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>
                <a:solidFill>
                  <a:srgbClr val="80808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Worth 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4105152" y="5648714"/>
            <a:ext cx="3211520" cy="962313"/>
          </a:xfrm>
          <a:prstGeom prst="rect">
            <a:avLst/>
          </a:prstGeom>
          <a:ln w="12700">
            <a:miter lim="400000"/>
          </a:ln>
        </p:spPr>
        <p:txBody>
          <a:bodyPr wrap="square" lIns="65023" tIns="65023" rIns="65023" bIns="65023">
            <a:spAutoFit/>
          </a:bodyPr>
          <a:lstStyle/>
          <a:p>
            <a:pPr algn="ctr"/>
            <a:r>
              <a:rPr lang="en-US" sz="54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$26 </a:t>
            </a:r>
            <a:r>
              <a:rPr lang="en-US" sz="32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billion</a:t>
            </a:r>
            <a:endParaRPr lang="en-US" sz="2800" b="1" spc="-1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Picture 6" descr="http://www.valuewalk.com/wp-content/uploads/2012/07/Fidelity-Investments-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933" y="4000340"/>
            <a:ext cx="2023679" cy="61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166" y="3073622"/>
            <a:ext cx="1955764" cy="7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0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  <a:latin typeface="Open Sans" panose="020B0606030504020204"/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Stock Pitch Competition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0" y="1931573"/>
            <a:ext cx="5010234" cy="4745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47419" y="2002415"/>
            <a:ext cx="4790114" cy="468305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117733" y="2240003"/>
            <a:ext cx="49960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YIS’ annual flagship event is the Global Stock Pitch Competition. This competition is the culmination of investment skills gained during the year and provides High School students hands-on mentoring in financial analysis. </a:t>
            </a:r>
          </a:p>
          <a:p>
            <a:endParaRPr lang="en-US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Each student or team writes a report on their chosen company with a “Buy” or “Sell” recommendation and then presents and defends their analysis to a panel of judges.</a:t>
            </a:r>
          </a:p>
          <a:p>
            <a:endParaRPr lang="en-US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In 2019, over 225 students from 18 US states and four countries competed in the competition.  The global finals were held in NYC sponsored by NASDAQ. 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en-US" b="1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Global Stock Pitch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09105-9E13-4792-AEBC-AC40DBA567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4" t="19242" r="25734" b="10073"/>
          <a:stretch/>
        </p:blipFill>
        <p:spPr>
          <a:xfrm>
            <a:off x="5182566" y="1931573"/>
            <a:ext cx="3961434" cy="46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18837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latin typeface="Liberation Serif" panose="02020603050405020304" pitchFamily="18" charset="0"/>
              </a:rPr>
              <a:t>https://www.youtube.com/watch?v=KHuClvI_dDo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Stock Pitch Competition Highlights</a:t>
            </a:r>
          </a:p>
        </p:txBody>
      </p:sp>
      <p:pic>
        <p:nvPicPr>
          <p:cNvPr id="2" name="Online Media 1" title="2019 YIS  Global Stock Pitch Competition Highlight Video">
            <a:hlinkClick r:id="" action="ppaction://media"/>
            <a:extLst>
              <a:ext uri="{FF2B5EF4-FFF2-40B4-BE49-F238E27FC236}">
                <a16:creationId xmlns:a16="http://schemas.microsoft.com/office/drawing/2014/main" id="{2E12B389-9A57-41A6-B89E-D80745A99E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1388853"/>
            <a:ext cx="9144000" cy="52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0" t="29359" r="10377" b="59910"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588272"/>
            <a:ext cx="9144000" cy="2697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pic>
        <p:nvPicPr>
          <p:cNvPr id="13" name="image3.jpeg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16" t="31916" r="6857" b="57659"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4.png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4" t="21590" r="15790" b="67947"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FB0F9B-4699-48CA-A094-6962B41A657F}"/>
              </a:ext>
            </a:extLst>
          </p:cNvPr>
          <p:cNvSpPr txBox="1"/>
          <p:nvPr/>
        </p:nvSpPr>
        <p:spPr>
          <a:xfrm>
            <a:off x="2838445" y="6065052"/>
            <a:ext cx="389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iberation Serif" panose="02020603050405020304" pitchFamily="18" charset="0"/>
              </a:rPr>
              <a:t>YIS Mark Cuban Intro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B068C-8979-4460-BE7F-7AAAEA065E2F}"/>
              </a:ext>
            </a:extLst>
          </p:cNvPr>
          <p:cNvSpPr/>
          <p:nvPr/>
        </p:nvSpPr>
        <p:spPr>
          <a:xfrm>
            <a:off x="152239" y="825786"/>
            <a:ext cx="4419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Mark Cuban Promo Video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156700-FB44-49A7-B5F5-96A67FA65392}"/>
              </a:ext>
            </a:extLst>
          </p:cNvPr>
          <p:cNvSpPr txBox="1"/>
          <p:nvPr/>
        </p:nvSpPr>
        <p:spPr>
          <a:xfrm>
            <a:off x="958838" y="6548675"/>
            <a:ext cx="753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iberation Serif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https://www.youtube.com/watch?v=k4WJFksTINE</a:t>
            </a:r>
            <a:endParaRPr lang="en-US" sz="1600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FCC501-08E6-4CD0-9984-80E1F724EA75}"/>
              </a:ext>
            </a:extLst>
          </p:cNvPr>
          <p:cNvSpPr/>
          <p:nvPr/>
        </p:nvSpPr>
        <p:spPr>
          <a:xfrm>
            <a:off x="152239" y="279397"/>
            <a:ext cx="6678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600" dirty="0">
                <a:solidFill>
                  <a:schemeClr val="bg1"/>
                </a:solidFill>
                <a:latin typeface="Liberation Serif" panose="02020603050405020304" pitchFamily="18" charset="0"/>
              </a:rPr>
              <a:t>YIS Interview with Mark Cuban</a:t>
            </a:r>
          </a:p>
        </p:txBody>
      </p:sp>
      <p:pic>
        <p:nvPicPr>
          <p:cNvPr id="5" name="Online Media 4" title="2019 YIS Mark Cuban Promo">
            <a:hlinkClick r:id="" action="ppaction://media"/>
            <a:extLst>
              <a:ext uri="{FF2B5EF4-FFF2-40B4-BE49-F238E27FC236}">
                <a16:creationId xmlns:a16="http://schemas.microsoft.com/office/drawing/2014/main" id="{2B53AC1D-7B0A-4260-8A48-0632FD0142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1388603"/>
            <a:ext cx="9137613" cy="519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PROGRAMS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881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</a:rPr>
              <a:t>Certified Young Investment Analyst </a:t>
            </a:r>
            <a:r>
              <a:rPr lang="en-US" sz="2000" dirty="0">
                <a:solidFill>
                  <a:schemeClr val="bg1"/>
                </a:solidFill>
              </a:rPr>
              <a:t>(CYIA®)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DD2CE4-93C7-4DDD-B171-32AF86611ACA}"/>
              </a:ext>
            </a:extLst>
          </p:cNvPr>
          <p:cNvSpPr/>
          <p:nvPr/>
        </p:nvSpPr>
        <p:spPr>
          <a:xfrm>
            <a:off x="222418" y="2369783"/>
            <a:ext cx="6683478" cy="1865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The highest honor within the Young Investors Society is to be awarded a Certified Young Investment Analyst (CYIA</a:t>
            </a:r>
            <a:r>
              <a:rPr lang="en-US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) Designation.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The CYIA</a:t>
            </a:r>
            <a:r>
              <a:rPr lang="en-US" sz="1600" dirty="0">
                <a:solidFill>
                  <a:schemeClr val="tx1"/>
                </a:solidFill>
              </a:rPr>
              <a:t>® </a:t>
            </a: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Designation represents a tremendous achievement.  Less than 10% of those students that enter YIS end up achieving the CYIA</a:t>
            </a:r>
            <a:r>
              <a:rPr lang="en-US" sz="16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Designation.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It is widely respected by Universities and future employers.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2E5F2D-A5ED-4326-AC67-66C710443DE1}"/>
              </a:ext>
            </a:extLst>
          </p:cNvPr>
          <p:cNvSpPr/>
          <p:nvPr/>
        </p:nvSpPr>
        <p:spPr>
          <a:xfrm>
            <a:off x="222418" y="4573278"/>
            <a:ext cx="6956000" cy="21184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1. Be an active member of Young Investors Society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2. Pass the online timed CYIA</a:t>
            </a:r>
            <a:r>
              <a:rPr lang="en-US" sz="1600" dirty="0">
                <a:solidFill>
                  <a:schemeClr val="tx1"/>
                </a:solidFill>
              </a:rPr>
              <a:t>®</a:t>
            </a:r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exam (50% pass rate).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3. Participate in a State or Regional Stock Pitch Competition.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4. Participate in the YIS Dollar-A-Day Challenge.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5. High School Teacher or YIS Advisor Letter of Recommendation.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6. Participate in a Community Service Project – 10 hrs.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7. Minimum GPA of 3.0 or equivalent.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Open Sans" panose="020B0606030504020204"/>
              </a:rPr>
              <a:t>   8. Conduct a final interview with a YIS Board Member.</a:t>
            </a:r>
            <a:endParaRPr lang="es-CO" sz="1600" dirty="0">
              <a:latin typeface="Open Sans" panose="020B060603050402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15F063-BFCF-4225-9D87-8FF34B48335A}"/>
              </a:ext>
            </a:extLst>
          </p:cNvPr>
          <p:cNvSpPr/>
          <p:nvPr/>
        </p:nvSpPr>
        <p:spPr>
          <a:xfrm>
            <a:off x="222418" y="2041735"/>
            <a:ext cx="6683478" cy="40011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54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B4A28C-CAD6-4560-86E1-E41AB9F55A5E}"/>
              </a:ext>
            </a:extLst>
          </p:cNvPr>
          <p:cNvSpPr/>
          <p:nvPr/>
        </p:nvSpPr>
        <p:spPr>
          <a:xfrm>
            <a:off x="222418" y="4259120"/>
            <a:ext cx="6683478" cy="40011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54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51ADC1-79B6-428E-94F7-B05A00D02AB0}"/>
              </a:ext>
            </a:extLst>
          </p:cNvPr>
          <p:cNvSpPr/>
          <p:nvPr/>
        </p:nvSpPr>
        <p:spPr>
          <a:xfrm>
            <a:off x="298142" y="2053977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Designation</a:t>
            </a:r>
            <a:endParaRPr lang="es-CO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DFD2E5-7C75-4FE4-A9F6-4DFE1F7A634D}"/>
              </a:ext>
            </a:extLst>
          </p:cNvPr>
          <p:cNvSpPr/>
          <p:nvPr/>
        </p:nvSpPr>
        <p:spPr>
          <a:xfrm>
            <a:off x="222418" y="4266406"/>
            <a:ext cx="168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Requirements</a:t>
            </a:r>
            <a:endParaRPr lang="es-CO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 descr="A group of people posing for the camera&#10;&#10;Description generated with high confidence">
            <a:extLst>
              <a:ext uri="{FF2B5EF4-FFF2-40B4-BE49-F238E27FC236}">
                <a16:creationId xmlns:a16="http://schemas.microsoft.com/office/drawing/2014/main" id="{0D224F66-6C04-42F2-8C5D-ECC636F452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1564" y="3785640"/>
            <a:ext cx="2023115" cy="2819828"/>
          </a:xfrm>
          <a:prstGeom prst="rect">
            <a:avLst/>
          </a:prstGeom>
        </p:spPr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2BBFB09-B61B-4E77-946A-38FEB8D2F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59" y="1857073"/>
            <a:ext cx="2019631" cy="17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24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BBE7C25-E485-4848-9DC5-8D92BADEB4C9}"/>
              </a:ext>
            </a:extLst>
          </p:cNvPr>
          <p:cNvSpPr/>
          <p:nvPr/>
        </p:nvSpPr>
        <p:spPr>
          <a:xfrm>
            <a:off x="107816" y="2746466"/>
            <a:ext cx="4640352" cy="6285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20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YIS MERCHANDISE</a:t>
            </a:r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29A02A3F-09E1-4012-8924-8199B175C1D6}"/>
              </a:ext>
            </a:extLst>
          </p:cNvPr>
          <p:cNvSpPr/>
          <p:nvPr/>
        </p:nvSpPr>
        <p:spPr>
          <a:xfrm>
            <a:off x="1787369" y="1714505"/>
            <a:ext cx="5851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/>
              </a:rPr>
              <a:t>Click to go to the YIS Online Store:</a:t>
            </a:r>
          </a:p>
          <a:p>
            <a:pPr algn="ctr"/>
            <a:r>
              <a:rPr lang="en-US" b="1" dirty="0">
                <a:hlinkClick r:id="rId7"/>
              </a:rPr>
              <a:t>https://shop.spreadshirt.com/young-investors-society</a:t>
            </a:r>
            <a:endParaRPr lang="en-US" b="1" dirty="0">
              <a:latin typeface="Open Sans" panose="020B0606030504020204"/>
            </a:endParaRPr>
          </a:p>
          <a:p>
            <a:pPr algn="ctr"/>
            <a:endParaRPr lang="en-US" dirty="0">
              <a:latin typeface="Open Sans" panose="020B060603050402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706B8A-A71B-4FF0-831C-168D3C4E033A}"/>
              </a:ext>
            </a:extLst>
          </p:cNvPr>
          <p:cNvSpPr/>
          <p:nvPr/>
        </p:nvSpPr>
        <p:spPr>
          <a:xfrm>
            <a:off x="177959" y="2740540"/>
            <a:ext cx="4493028" cy="574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86BA54-B871-46B9-B29F-F82C28BB2E1C}"/>
              </a:ext>
            </a:extLst>
          </p:cNvPr>
          <p:cNvSpPr/>
          <p:nvPr/>
        </p:nvSpPr>
        <p:spPr>
          <a:xfrm>
            <a:off x="177959" y="2704834"/>
            <a:ext cx="5118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/>
              </a:rPr>
              <a:t>100% of all merchandise proceeds go to fund YIS programs! Get your YIS swag today!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5FB9-4CC4-45F9-8C60-7C6507228BCB}"/>
              </a:ext>
            </a:extLst>
          </p:cNvPr>
          <p:cNvSpPr/>
          <p:nvPr/>
        </p:nvSpPr>
        <p:spPr>
          <a:xfrm>
            <a:off x="107816" y="2332432"/>
            <a:ext cx="4640352" cy="40011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54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b="1" dirty="0" err="1">
                <a:latin typeface="Open Sans" panose="020B0606030504020204"/>
              </a:rPr>
              <a:t>Get</a:t>
            </a:r>
            <a:r>
              <a:rPr lang="es-CO" b="1" dirty="0">
                <a:latin typeface="Open Sans" panose="020B0606030504020204"/>
              </a:rPr>
              <a:t> </a:t>
            </a:r>
            <a:r>
              <a:rPr lang="es-CO" b="1" dirty="0" err="1">
                <a:latin typeface="Open Sans" panose="020B0606030504020204"/>
              </a:rPr>
              <a:t>your</a:t>
            </a:r>
            <a:r>
              <a:rPr lang="es-CO" b="1" dirty="0">
                <a:latin typeface="Open Sans" panose="020B0606030504020204"/>
              </a:rPr>
              <a:t> YIS </a:t>
            </a:r>
            <a:r>
              <a:rPr lang="es-CO" b="1" dirty="0" err="1">
                <a:latin typeface="Open Sans" panose="020B0606030504020204"/>
              </a:rPr>
              <a:t>Merch</a:t>
            </a:r>
            <a:r>
              <a:rPr lang="es-CO" b="1" dirty="0">
                <a:latin typeface="Open Sans" panose="020B0606030504020204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94BB4F-7D50-451F-8120-CD955AD20502}"/>
              </a:ext>
            </a:extLst>
          </p:cNvPr>
          <p:cNvSpPr/>
          <p:nvPr/>
        </p:nvSpPr>
        <p:spPr>
          <a:xfrm>
            <a:off x="117733" y="781521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YIS Merchandise Store Now OPEN!</a:t>
            </a:r>
          </a:p>
        </p:txBody>
      </p:sp>
      <p:pic>
        <p:nvPicPr>
          <p:cNvPr id="12" name="Picture 11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44E6BEAC-91C8-45BA-9DEC-3CD81456DE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4071"/>
          <a:stretch/>
        </p:blipFill>
        <p:spPr>
          <a:xfrm>
            <a:off x="4883160" y="2532487"/>
            <a:ext cx="4082881" cy="3149895"/>
          </a:xfrm>
          <a:prstGeom prst="rect">
            <a:avLst/>
          </a:prstGeom>
        </p:spPr>
      </p:pic>
      <p:pic>
        <p:nvPicPr>
          <p:cNvPr id="29" name="Picture 2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72D5F37-4AD7-4562-8D69-C73E9C60E8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45" y="5442525"/>
            <a:ext cx="991079" cy="1148240"/>
          </a:xfrm>
          <a:prstGeom prst="rect">
            <a:avLst/>
          </a:prstGeom>
        </p:spPr>
      </p:pic>
      <p:pic>
        <p:nvPicPr>
          <p:cNvPr id="35" name="Picture 34" descr="A close up of a shirt&#10;&#10;Description generated with high confidence">
            <a:extLst>
              <a:ext uri="{FF2B5EF4-FFF2-40B4-BE49-F238E27FC236}">
                <a16:creationId xmlns:a16="http://schemas.microsoft.com/office/drawing/2014/main" id="{420BAF74-B696-4753-BBFE-B1061DAF10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13969" r="1180" b="2597"/>
          <a:stretch/>
        </p:blipFill>
        <p:spPr>
          <a:xfrm>
            <a:off x="222363" y="3388912"/>
            <a:ext cx="4211274" cy="1566704"/>
          </a:xfrm>
          <a:prstGeom prst="rect">
            <a:avLst/>
          </a:prstGeom>
        </p:spPr>
      </p:pic>
      <p:pic>
        <p:nvPicPr>
          <p:cNvPr id="37" name="Picture 36" descr="A picture containing clothing, shirt&#10;&#10;Description generated with very high confidence">
            <a:extLst>
              <a:ext uri="{FF2B5EF4-FFF2-40B4-BE49-F238E27FC236}">
                <a16:creationId xmlns:a16="http://schemas.microsoft.com/office/drawing/2014/main" id="{D95A74BB-872E-458B-ACF7-4AB80B1CF9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9629" r="1180"/>
          <a:stretch/>
        </p:blipFill>
        <p:spPr>
          <a:xfrm>
            <a:off x="117733" y="5006194"/>
            <a:ext cx="4404220" cy="1658439"/>
          </a:xfrm>
          <a:prstGeom prst="rect">
            <a:avLst/>
          </a:prstGeom>
        </p:spPr>
      </p:pic>
      <p:pic>
        <p:nvPicPr>
          <p:cNvPr id="39" name="Picture 3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A295EB9-0E61-4EFD-A848-5FD648880D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92" y="5493907"/>
            <a:ext cx="914213" cy="10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5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 dirty="0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IDEA OF THE WEEK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Get Involved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7859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27792" y="1899514"/>
            <a:ext cx="4790114" cy="474504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321407" y="2340839"/>
            <a:ext cx="460288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“Idea of the Week” is a weekly discussion that kicks off every YIS Club Meeting. </a:t>
            </a:r>
          </a:p>
          <a:p>
            <a:endParaRPr lang="en-US" sz="14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Nominate one student per week to research a company, investment topic, or financial news issue.</a:t>
            </a:r>
          </a:p>
          <a:p>
            <a:endParaRPr lang="en-US" sz="14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Student will present their “Idea of the Week to the group and have a brief discussion on the topic.</a:t>
            </a:r>
          </a:p>
          <a:p>
            <a:endParaRPr lang="en-US" sz="14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Open Sans" panose="020B0606030504020204"/>
                <a:cs typeface="Times New Roman" panose="02020603050405020304" pitchFamily="18" charset="0"/>
              </a:rPr>
              <a:t>“Idea of the Week” topics can be current events in the finance industry, industry announcements, company news, and even predictions about what a company will do next.   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338554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What is Idea of the Week?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D4BC6BB-7DF9-4DBC-8D19-AFFB233C1C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5024" r="19889" b="3841"/>
          <a:stretch/>
        </p:blipFill>
        <p:spPr>
          <a:xfrm>
            <a:off x="5724381" y="1963373"/>
            <a:ext cx="3062378" cy="457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47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 dirty="0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IMPORTANT DATES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7733" y="707168"/>
            <a:ext cx="6213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Mark Your Calendars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7859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26674" y="1961622"/>
            <a:ext cx="4790114" cy="468293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320289" y="2008087"/>
            <a:ext cx="4602883" cy="543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August 26 –September 30th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Back to School Recruitment: Bring a Friend to YIS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Start Investing NOW Giveaway begins</a:t>
            </a:r>
          </a:p>
          <a:p>
            <a:pPr algn="just"/>
            <a:endParaRPr lang="en-US" sz="13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October 1</a:t>
            </a:r>
            <a:r>
              <a:rPr lang="en-US" sz="1300" b="1" baseline="30000" dirty="0">
                <a:latin typeface="Open Sans" panose="020B0606030504020204"/>
                <a:cs typeface="Times New Roman" panose="02020603050405020304" pitchFamily="18" charset="0"/>
              </a:rPr>
              <a:t>st</a:t>
            </a: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-November 30</a:t>
            </a:r>
            <a:r>
              <a:rPr lang="en-US" sz="1300" b="1" baseline="30000" dirty="0">
                <a:latin typeface="Open Sans" panose="020B0606030504020204"/>
                <a:cs typeface="Times New Roman" panose="02020603050405020304" pitchFamily="18" charset="0"/>
              </a:rPr>
              <a:t>th</a:t>
            </a:r>
            <a:endParaRPr lang="en-US" sz="1300" b="1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Dollar-A-Day FREE Money Match Applications Accepted</a:t>
            </a:r>
          </a:p>
          <a:p>
            <a:pPr marL="285750" indent="-285750" algn="just">
              <a:buFont typeface="Arial" charset="0"/>
              <a:buChar char="•"/>
            </a:pPr>
            <a:endParaRPr lang="en-US" sz="13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January 1</a:t>
            </a:r>
            <a:r>
              <a:rPr lang="en-US" sz="1300" b="1" baseline="30000" dirty="0">
                <a:latin typeface="Open Sans" panose="020B0606030504020204"/>
                <a:cs typeface="Times New Roman" panose="02020603050405020304" pitchFamily="18" charset="0"/>
              </a:rPr>
              <a:t>st</a:t>
            </a: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-January 29</a:t>
            </a:r>
            <a:r>
              <a:rPr lang="en-US" sz="1300" b="1" baseline="30000" dirty="0">
                <a:latin typeface="Open Sans" panose="020B0606030504020204"/>
                <a:cs typeface="Times New Roman" panose="02020603050405020304" pitchFamily="18" charset="0"/>
              </a:rPr>
              <a:t>th</a:t>
            </a: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CYIA</a:t>
            </a:r>
            <a:r>
              <a:rPr lang="en-US" sz="1300" dirty="0">
                <a:latin typeface="Open Sans" panose="020B0606030504020204"/>
              </a:rPr>
              <a:t>® Exam Open Online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Dollar-A-Day FREE Money Match Applications Accepted</a:t>
            </a:r>
          </a:p>
          <a:p>
            <a:pPr algn="just"/>
            <a:endParaRPr lang="en-US" sz="13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March 1, 2020</a:t>
            </a:r>
            <a:endParaRPr lang="en-US" sz="1300" b="1" baseline="30000" dirty="0"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Deadline to register for Regional Stock Pitch Competitions.</a:t>
            </a:r>
          </a:p>
          <a:p>
            <a:pPr algn="just"/>
            <a:endParaRPr lang="en-US" sz="13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March 31, 2019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All Stock Pitch Reports &amp; Presentations </a:t>
            </a: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DUE</a:t>
            </a:r>
          </a:p>
          <a:p>
            <a:pPr algn="just"/>
            <a:endParaRPr lang="en-US" sz="1300" b="1" baseline="30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just"/>
            <a:endParaRPr lang="en-US" sz="1300" baseline="30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April 1-April 26, 2020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Regional Stock Pitch Competitions Held 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(U.S, Online &amp; International) </a:t>
            </a:r>
          </a:p>
          <a:p>
            <a:pPr algn="just"/>
            <a:endParaRPr lang="en-US" sz="13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b="1" dirty="0">
                <a:latin typeface="Open Sans" panose="020B0606030504020204"/>
                <a:cs typeface="Times New Roman" panose="02020603050405020304" pitchFamily="18" charset="0"/>
              </a:rPr>
              <a:t>May 15, 2020</a:t>
            </a:r>
          </a:p>
          <a:p>
            <a:pPr algn="just"/>
            <a:r>
              <a:rPr lang="en-US" sz="1300" dirty="0">
                <a:latin typeface="Open Sans" panose="020B0606030504020204"/>
                <a:cs typeface="Times New Roman" panose="02020603050405020304" pitchFamily="18" charset="0"/>
              </a:rPr>
              <a:t>Global Stock Pitch Competition (New York City) </a:t>
            </a:r>
          </a:p>
          <a:p>
            <a:pPr algn="just"/>
            <a:endParaRPr lang="en-US" sz="1400" b="1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just"/>
            <a:endParaRPr lang="en-US" sz="1200" b="1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614" y="1644256"/>
            <a:ext cx="5010235" cy="338554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Dates to Remember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C6671A0D-8584-4F81-961E-BCC862E3A5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27" y="2777707"/>
            <a:ext cx="3923061" cy="25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3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 err="1">
                <a:solidFill>
                  <a:schemeClr val="bg1"/>
                </a:solidFill>
              </a:rPr>
              <a:t>What</a:t>
            </a:r>
            <a:r>
              <a:rPr lang="es-CO" sz="3600" b="1" dirty="0">
                <a:solidFill>
                  <a:schemeClr val="bg1"/>
                </a:solidFill>
              </a:rPr>
              <a:t> </a:t>
            </a:r>
            <a:r>
              <a:rPr lang="es-CO" sz="3600" b="1" dirty="0" err="1">
                <a:solidFill>
                  <a:schemeClr val="bg1"/>
                </a:solidFill>
              </a:rPr>
              <a:t>Type</a:t>
            </a:r>
            <a:r>
              <a:rPr lang="es-CO" sz="3600" b="1" dirty="0">
                <a:solidFill>
                  <a:schemeClr val="bg1"/>
                </a:solidFill>
              </a:rPr>
              <a:t> </a:t>
            </a:r>
            <a:r>
              <a:rPr lang="es-CO" sz="3600" b="1" dirty="0" err="1">
                <a:solidFill>
                  <a:schemeClr val="bg1"/>
                </a:solidFill>
              </a:rPr>
              <a:t>of</a:t>
            </a:r>
            <a:r>
              <a:rPr lang="es-CO" sz="3600" b="1" dirty="0">
                <a:solidFill>
                  <a:schemeClr val="bg1"/>
                </a:solidFill>
              </a:rPr>
              <a:t> Investor Are </a:t>
            </a:r>
            <a:r>
              <a:rPr lang="es-CO" sz="3600" b="1" dirty="0" err="1">
                <a:solidFill>
                  <a:schemeClr val="bg1"/>
                </a:solidFill>
              </a:rPr>
              <a:t>You</a:t>
            </a:r>
            <a:r>
              <a:rPr lang="es-CO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3" y="1899516"/>
            <a:ext cx="5360278" cy="3578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1" y="1977858"/>
            <a:ext cx="5111754" cy="336592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224791" y="2480807"/>
            <a:ext cx="51117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3 Cartons of Ice Cream: </a:t>
            </a:r>
            <a:r>
              <a:rPr lang="en-US" sz="24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$10.00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Latest Blockbuster Movie: </a:t>
            </a:r>
            <a:r>
              <a:rPr lang="en-US" sz="24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$10.00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3lb Pack of Filet Mignon: </a:t>
            </a:r>
            <a:r>
              <a:rPr lang="en-US" sz="24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$10.00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12 Pack of Toilet Paper: </a:t>
            </a:r>
            <a:r>
              <a:rPr lang="en-US" sz="24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$10.00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734" y="1931573"/>
            <a:ext cx="5360278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A Grocery Store: Which Item Would You Buy?</a:t>
            </a:r>
          </a:p>
        </p:txBody>
      </p:sp>
      <p:pic>
        <p:nvPicPr>
          <p:cNvPr id="5" name="Picture 4" descr="A can of food&#10;&#10;Description generated with high confidence">
            <a:extLst>
              <a:ext uri="{FF2B5EF4-FFF2-40B4-BE49-F238E27FC236}">
                <a16:creationId xmlns:a16="http://schemas.microsoft.com/office/drawing/2014/main" id="{ECAA04F8-C7AE-4A61-8231-DE09D89C2A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72" y="5554840"/>
            <a:ext cx="4606431" cy="1130631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39EB1D5-8369-4181-BA6B-5768E0B266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76" y="1946863"/>
            <a:ext cx="2424732" cy="1644271"/>
          </a:xfrm>
          <a:prstGeom prst="rect">
            <a:avLst/>
          </a:prstGeom>
        </p:spPr>
      </p:pic>
      <p:pic>
        <p:nvPicPr>
          <p:cNvPr id="12" name="Picture 11" descr="A picture containing dog, indoor&#10;&#10;Description generated with high confidence">
            <a:extLst>
              <a:ext uri="{FF2B5EF4-FFF2-40B4-BE49-F238E27FC236}">
                <a16:creationId xmlns:a16="http://schemas.microsoft.com/office/drawing/2014/main" id="{26B0AB79-A2C9-435D-8ACB-AC2815C93A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478" y="5134942"/>
            <a:ext cx="2314530" cy="1530965"/>
          </a:xfrm>
          <a:prstGeom prst="rect">
            <a:avLst/>
          </a:prstGeom>
        </p:spPr>
      </p:pic>
      <p:pic>
        <p:nvPicPr>
          <p:cNvPr id="17" name="Picture 16" descr="A piece of food&#10;&#10;Description generated with very high confidence">
            <a:extLst>
              <a:ext uri="{FF2B5EF4-FFF2-40B4-BE49-F238E27FC236}">
                <a16:creationId xmlns:a16="http://schemas.microsoft.com/office/drawing/2014/main" id="{65936F57-C0C1-4CD3-9DF2-6AFFD7C21F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81" t="13691" r="2361" b="10703"/>
          <a:stretch/>
        </p:blipFill>
        <p:spPr>
          <a:xfrm>
            <a:off x="6124810" y="3572290"/>
            <a:ext cx="2641866" cy="15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6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 err="1">
                <a:solidFill>
                  <a:schemeClr val="bg1"/>
                </a:solidFill>
              </a:rPr>
              <a:t>What</a:t>
            </a:r>
            <a:r>
              <a:rPr lang="es-CO" sz="3600" b="1" dirty="0">
                <a:solidFill>
                  <a:schemeClr val="bg1"/>
                </a:solidFill>
              </a:rPr>
              <a:t> </a:t>
            </a:r>
            <a:r>
              <a:rPr lang="es-CO" sz="3600" b="1" dirty="0" err="1">
                <a:solidFill>
                  <a:schemeClr val="bg1"/>
                </a:solidFill>
              </a:rPr>
              <a:t>Type</a:t>
            </a:r>
            <a:r>
              <a:rPr lang="es-CO" sz="3600" b="1" dirty="0">
                <a:solidFill>
                  <a:schemeClr val="bg1"/>
                </a:solidFill>
              </a:rPr>
              <a:t> </a:t>
            </a:r>
            <a:r>
              <a:rPr lang="es-CO" sz="3600" b="1" dirty="0" err="1">
                <a:solidFill>
                  <a:schemeClr val="bg1"/>
                </a:solidFill>
              </a:rPr>
              <a:t>of</a:t>
            </a:r>
            <a:r>
              <a:rPr lang="es-CO" sz="3600" b="1" dirty="0">
                <a:solidFill>
                  <a:schemeClr val="bg1"/>
                </a:solidFill>
              </a:rPr>
              <a:t> Investor Are </a:t>
            </a:r>
            <a:r>
              <a:rPr lang="es-CO" sz="3600" b="1" dirty="0" err="1">
                <a:solidFill>
                  <a:schemeClr val="bg1"/>
                </a:solidFill>
              </a:rPr>
              <a:t>You</a:t>
            </a:r>
            <a:r>
              <a:rPr lang="es-CO" sz="3600" b="1" dirty="0">
                <a:solidFill>
                  <a:schemeClr val="bg1"/>
                </a:solidFill>
              </a:rPr>
              <a:t>? </a:t>
            </a:r>
            <a:r>
              <a:rPr lang="es-CO" sz="2800" b="1" dirty="0" err="1">
                <a:solidFill>
                  <a:schemeClr val="bg1"/>
                </a:solidFill>
              </a:rPr>
              <a:t>Part</a:t>
            </a:r>
            <a:r>
              <a:rPr lang="es-CO" sz="2800" b="1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1" y="1899516"/>
            <a:ext cx="5496501" cy="3600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70940" y="2136560"/>
            <a:ext cx="5207071" cy="322400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angle 48"/>
          <p:cNvSpPr/>
          <p:nvPr/>
        </p:nvSpPr>
        <p:spPr>
          <a:xfrm>
            <a:off x="303915" y="2136560"/>
            <a:ext cx="54965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3 Cartons of Ice Cream: $10.00</a:t>
            </a:r>
          </a:p>
          <a:p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Short-Term Gain=</a:t>
            </a:r>
            <a:r>
              <a:rPr lang="en-US" sz="20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Growth Investor</a:t>
            </a:r>
          </a:p>
          <a:p>
            <a:endParaRPr lang="en-US" sz="1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Latest Blockbuster Movie: $10.00</a:t>
            </a:r>
          </a:p>
          <a:p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Latest &amp; Greatest=</a:t>
            </a:r>
            <a:r>
              <a:rPr lang="en-US" sz="20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Momentum Investor</a:t>
            </a:r>
          </a:p>
          <a:p>
            <a:endParaRPr lang="en-US" sz="1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3lb Pack of Filet Mignon: $10.00</a:t>
            </a:r>
          </a:p>
          <a:p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Quality At A Good Price=</a:t>
            </a:r>
            <a:r>
              <a:rPr lang="en-US" sz="20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Quality Investor</a:t>
            </a:r>
          </a:p>
          <a:p>
            <a:endParaRPr lang="en-US" sz="14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12 Pack of Toilet Paper: $10.00</a:t>
            </a:r>
          </a:p>
          <a:p>
            <a:r>
              <a:rPr lang="en-US" sz="2000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Cheap &amp; Practical=</a:t>
            </a:r>
            <a:r>
              <a:rPr lang="en-US" sz="2000" b="1" dirty="0">
                <a:latin typeface="Open Sans" panose="020B0606030504020204"/>
                <a:ea typeface="Open Sans" panose="020B0606030504020204" pitchFamily="34" charset="0"/>
                <a:cs typeface="Times New Roman" panose="02020603050405020304" pitchFamily="18" charset="0"/>
              </a:rPr>
              <a:t>Value Investor</a:t>
            </a:r>
          </a:p>
          <a:p>
            <a:endParaRPr lang="en-US" sz="2000" dirty="0">
              <a:latin typeface="Open Sans" panose="020B0606030504020204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33" y="1747663"/>
            <a:ext cx="5360278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A Grocery Store: Which Item Would You Buy?</a:t>
            </a:r>
          </a:p>
        </p:txBody>
      </p:sp>
      <p:pic>
        <p:nvPicPr>
          <p:cNvPr id="5" name="Picture 4" descr="A can of food&#10;&#10;Description generated with high confidence">
            <a:extLst>
              <a:ext uri="{FF2B5EF4-FFF2-40B4-BE49-F238E27FC236}">
                <a16:creationId xmlns:a16="http://schemas.microsoft.com/office/drawing/2014/main" id="{ECAA04F8-C7AE-4A61-8231-DE09D89C2A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89" y="5520067"/>
            <a:ext cx="4905322" cy="1203993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39EB1D5-8369-4181-BA6B-5768E0B266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76" y="1946863"/>
            <a:ext cx="2424732" cy="1644271"/>
          </a:xfrm>
          <a:prstGeom prst="rect">
            <a:avLst/>
          </a:prstGeom>
        </p:spPr>
      </p:pic>
      <p:pic>
        <p:nvPicPr>
          <p:cNvPr id="12" name="Picture 11" descr="A picture containing dog, indoor&#10;&#10;Description generated with high confidence">
            <a:extLst>
              <a:ext uri="{FF2B5EF4-FFF2-40B4-BE49-F238E27FC236}">
                <a16:creationId xmlns:a16="http://schemas.microsoft.com/office/drawing/2014/main" id="{26B0AB79-A2C9-435D-8ACB-AC2815C93A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478" y="5134942"/>
            <a:ext cx="2314530" cy="1530965"/>
          </a:xfrm>
          <a:prstGeom prst="rect">
            <a:avLst/>
          </a:prstGeom>
        </p:spPr>
      </p:pic>
      <p:pic>
        <p:nvPicPr>
          <p:cNvPr id="17" name="Picture 16" descr="A piece of food&#10;&#10;Description generated with very high confidence">
            <a:extLst>
              <a:ext uri="{FF2B5EF4-FFF2-40B4-BE49-F238E27FC236}">
                <a16:creationId xmlns:a16="http://schemas.microsoft.com/office/drawing/2014/main" id="{65936F57-C0C1-4CD3-9DF2-6AFFD7C21F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81" t="13691" r="2361" b="10703"/>
          <a:stretch/>
        </p:blipFill>
        <p:spPr>
          <a:xfrm>
            <a:off x="6124810" y="3572290"/>
            <a:ext cx="2641866" cy="1538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8005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POP QUIZ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7"/>
            <a:ext cx="5010234" cy="3066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23599" y="2508877"/>
            <a:ext cx="4798502" cy="233181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523220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B09FD2-6916-4EF9-9A0E-7EE3ECA8C11D}"/>
              </a:ext>
            </a:extLst>
          </p:cNvPr>
          <p:cNvSpPr txBox="1">
            <a:spLocks/>
          </p:cNvSpPr>
          <p:nvPr/>
        </p:nvSpPr>
        <p:spPr>
          <a:xfrm>
            <a:off x="445362" y="2317832"/>
            <a:ext cx="4735539" cy="25228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2005 you invested $10,000 in Priceline (PCLN)? 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is that investment worth today?    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can get the closest?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032A97A8-E87E-43A8-90DE-59C69B9F95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34" r="20350"/>
          <a:stretch/>
        </p:blipFill>
        <p:spPr>
          <a:xfrm>
            <a:off x="5460655" y="1957187"/>
            <a:ext cx="3076808" cy="3066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6E9310-EDA8-4985-9BF9-D6DA7D7BBF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227" y="5245260"/>
            <a:ext cx="1001246" cy="10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3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POP QUIZ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6185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51669" y="2508876"/>
            <a:ext cx="4770431" cy="389192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523220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B09FD2-6916-4EF9-9A0E-7EE3ECA8C11D}"/>
              </a:ext>
            </a:extLst>
          </p:cNvPr>
          <p:cNvSpPr txBox="1">
            <a:spLocks/>
          </p:cNvSpPr>
          <p:nvPr/>
        </p:nvSpPr>
        <p:spPr>
          <a:xfrm>
            <a:off x="445362" y="2317832"/>
            <a:ext cx="4735539" cy="25228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2005 you invested $10,000 in Priceline (PCLN)? 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is that investment worth today?    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can get the closest?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4827194A-06DB-4BD9-A09F-B66FB5CE99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7" r="11010"/>
          <a:stretch/>
        </p:blipFill>
        <p:spPr>
          <a:xfrm>
            <a:off x="5483663" y="2592675"/>
            <a:ext cx="3115174" cy="31635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6978B-1639-4500-8009-E15CE0DEE19D}"/>
              </a:ext>
            </a:extLst>
          </p:cNvPr>
          <p:cNvSpPr txBox="1"/>
          <p:nvPr/>
        </p:nvSpPr>
        <p:spPr>
          <a:xfrm>
            <a:off x="117733" y="4862561"/>
            <a:ext cx="5010235" cy="523220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ANSWER: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B7D37-D56B-4500-AB87-23E72813D54A}"/>
              </a:ext>
            </a:extLst>
          </p:cNvPr>
          <p:cNvSpPr txBox="1"/>
          <p:nvPr/>
        </p:nvSpPr>
        <p:spPr>
          <a:xfrm>
            <a:off x="380252" y="5359136"/>
            <a:ext cx="4775783" cy="127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Open Sans" panose="020B0606030504020204"/>
              </a:rPr>
              <a:t>$53 Million Dollars!</a:t>
            </a:r>
          </a:p>
          <a:p>
            <a:r>
              <a:rPr lang="en-US" sz="2000" dirty="0">
                <a:solidFill>
                  <a:srgbClr val="008000"/>
                </a:solidFill>
                <a:latin typeface="Open Sans" panose="020B0606030504020204"/>
              </a:rPr>
              <a:t>(PCLN is up 5,345%)</a:t>
            </a:r>
          </a:p>
          <a:p>
            <a:pPr marL="263776" indent="-263776">
              <a:buFont typeface="Wingdings" panose="05000000000000000000" pitchFamily="2" charset="2"/>
              <a:buChar char="v"/>
            </a:pPr>
            <a:endParaRPr lang="en-US" sz="166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78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0" t="29359" r="10377" b="59910"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588272"/>
            <a:ext cx="9144000" cy="2697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74" y="290371"/>
            <a:ext cx="7390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dirty="0">
                <a:solidFill>
                  <a:schemeClr val="bg1"/>
                </a:solidFill>
                <a:latin typeface="Liberation Serif" panose="02020603050405020304" pitchFamily="18" charset="0"/>
              </a:rPr>
              <a:t>YIS Interview </a:t>
            </a:r>
            <a:r>
              <a:rPr lang="es-CO" sz="3600" dirty="0" err="1">
                <a:solidFill>
                  <a:schemeClr val="bg1"/>
                </a:solidFill>
                <a:latin typeface="Liberation Serif" panose="02020603050405020304" pitchFamily="18" charset="0"/>
              </a:rPr>
              <a:t>with</a:t>
            </a:r>
            <a:r>
              <a:rPr lang="es-CO" sz="3600" dirty="0">
                <a:solidFill>
                  <a:schemeClr val="bg1"/>
                </a:solidFill>
                <a:latin typeface="Liberation Serif" panose="02020603050405020304" pitchFamily="18" charset="0"/>
              </a:rPr>
              <a:t> Mark Cuban</a:t>
            </a:r>
          </a:p>
        </p:txBody>
      </p:sp>
      <p:pic>
        <p:nvPicPr>
          <p:cNvPr id="13" name="image3.jpeg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16" t="31916" r="6857" b="57659"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4.png"/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4" t="21590" r="15790" b="67947"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FB0F9B-4699-48CA-A094-6962B41A657F}"/>
              </a:ext>
            </a:extLst>
          </p:cNvPr>
          <p:cNvSpPr txBox="1"/>
          <p:nvPr/>
        </p:nvSpPr>
        <p:spPr>
          <a:xfrm>
            <a:off x="2838445" y="6065052"/>
            <a:ext cx="389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iberation Serif" panose="02020603050405020304" pitchFamily="18" charset="0"/>
              </a:rPr>
              <a:t>YIS Mark Cuban Intro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B068C-8979-4460-BE7F-7AAAEA065E2F}"/>
              </a:ext>
            </a:extLst>
          </p:cNvPr>
          <p:cNvSpPr/>
          <p:nvPr/>
        </p:nvSpPr>
        <p:spPr>
          <a:xfrm>
            <a:off x="152239" y="825786"/>
            <a:ext cx="4419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b="1" dirty="0">
                <a:solidFill>
                  <a:schemeClr val="bg1"/>
                </a:solidFill>
                <a:latin typeface="Liberation Serif" panose="02020603050405020304" pitchFamily="18" charset="0"/>
              </a:rPr>
              <a:t>Mark Cuban Advise</a:t>
            </a:r>
          </a:p>
        </p:txBody>
      </p:sp>
      <p:pic>
        <p:nvPicPr>
          <p:cNvPr id="2" name="Online Media 1" title="YIS CUBAN INTERVIEW   Q10">
            <a:hlinkClick r:id="" action="ppaction://media"/>
            <a:extLst>
              <a:ext uri="{FF2B5EF4-FFF2-40B4-BE49-F238E27FC236}">
                <a16:creationId xmlns:a16="http://schemas.microsoft.com/office/drawing/2014/main" id="{453C2B33-FBBB-416A-8FBF-75B34FCD7E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1380227"/>
            <a:ext cx="9144000" cy="52080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156700-FB44-49A7-B5F5-96A67FA65392}"/>
              </a:ext>
            </a:extLst>
          </p:cNvPr>
          <p:cNvSpPr txBox="1"/>
          <p:nvPr/>
        </p:nvSpPr>
        <p:spPr>
          <a:xfrm>
            <a:off x="958838" y="6548675"/>
            <a:ext cx="753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Liberation Serif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https://youtu.be/iQqskV5vOI0</a:t>
            </a:r>
            <a:endParaRPr lang="en-US" sz="1600" dirty="0">
              <a:solidFill>
                <a:schemeClr val="bg1"/>
              </a:solidFill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0" t="29359" r="10377" b="59910"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16" t="31916" r="6857" b="57659"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4" t="21590" r="15790" b="67947"/>
          <a:stretch/>
        </p:blipFill>
        <p:spPr>
          <a:xfrm>
            <a:off x="3052959" y="1387847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7733" y="707168"/>
            <a:ext cx="4419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DONATE TO YIS TODAY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630AAA12-84EF-4D8C-B807-F55439DD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325" y="5783153"/>
            <a:ext cx="2803824" cy="7759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000" dirty="0"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Visit our website at:</a:t>
            </a:r>
          </a:p>
          <a:p>
            <a:pPr marL="0" marR="0" algn="ctr">
              <a:spcBef>
                <a:spcPts val="0"/>
              </a:spcBef>
            </a:pPr>
            <a:r>
              <a:rPr lang="en-US" sz="2000" dirty="0">
                <a:solidFill>
                  <a:srgbClr val="1D499D"/>
                </a:solidFill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WWW.YIS.ORG</a:t>
            </a:r>
            <a:endParaRPr lang="en-US" sz="2000" dirty="0">
              <a:solidFill>
                <a:srgbClr val="1D499D"/>
              </a:solidFill>
              <a:effectLst/>
              <a:latin typeface="Open Sans" panose="020B060603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C7226-4E10-4121-A50D-C238AB6B3F1C}"/>
              </a:ext>
            </a:extLst>
          </p:cNvPr>
          <p:cNvSpPr txBox="1"/>
          <p:nvPr/>
        </p:nvSpPr>
        <p:spPr>
          <a:xfrm>
            <a:off x="2500185" y="4065876"/>
            <a:ext cx="2803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D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0CCCF-38D9-46B2-87F5-5AD7DEF0E588}"/>
              </a:ext>
            </a:extLst>
          </p:cNvPr>
          <p:cNvSpPr txBox="1"/>
          <p:nvPr/>
        </p:nvSpPr>
        <p:spPr>
          <a:xfrm>
            <a:off x="243064" y="3103433"/>
            <a:ext cx="1897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Follow us on:</a:t>
            </a:r>
          </a:p>
        </p:txBody>
      </p:sp>
      <p:pic>
        <p:nvPicPr>
          <p:cNvPr id="26" name="Picture 25" descr="A drawing of a face&#10;&#10;Description generated with high confidence">
            <a:extLst>
              <a:ext uri="{FF2B5EF4-FFF2-40B4-BE49-F238E27FC236}">
                <a16:creationId xmlns:a16="http://schemas.microsoft.com/office/drawing/2014/main" id="{9945B1A3-E937-4BD3-AC46-52AE15E00D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331" y="3597946"/>
            <a:ext cx="601765" cy="601765"/>
          </a:xfrm>
          <a:prstGeom prst="rect">
            <a:avLst/>
          </a:prstGeom>
        </p:spPr>
      </p:pic>
      <p:sp>
        <p:nvSpPr>
          <p:cNvPr id="27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DF963B-A3F7-429C-BBE0-42C6EC584E15}"/>
              </a:ext>
            </a:extLst>
          </p:cNvPr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 err="1">
                <a:solidFill>
                  <a:schemeClr val="bg1"/>
                </a:solidFill>
              </a:rPr>
              <a:t>Follow</a:t>
            </a:r>
            <a:r>
              <a:rPr lang="es-CO" sz="3600" b="1" dirty="0">
                <a:solidFill>
                  <a:schemeClr val="bg1"/>
                </a:solidFill>
              </a:rPr>
              <a:t> </a:t>
            </a:r>
            <a:r>
              <a:rPr lang="es-CO" sz="3600" b="1" dirty="0" err="1">
                <a:solidFill>
                  <a:schemeClr val="bg1"/>
                </a:solidFill>
              </a:rPr>
              <a:t>Us</a:t>
            </a:r>
            <a:r>
              <a:rPr lang="es-CO" sz="3600" b="1" dirty="0">
                <a:solidFill>
                  <a:schemeClr val="bg1"/>
                </a:solidFill>
              </a:rPr>
              <a:t> </a:t>
            </a:r>
            <a:r>
              <a:rPr lang="es-CO" sz="3600" b="1" dirty="0" err="1">
                <a:solidFill>
                  <a:schemeClr val="bg1"/>
                </a:solidFill>
              </a:rPr>
              <a:t>On</a:t>
            </a:r>
            <a:r>
              <a:rPr lang="es-CO" sz="3600" b="1" dirty="0">
                <a:solidFill>
                  <a:schemeClr val="bg1"/>
                </a:solidFill>
              </a:rPr>
              <a:t> Social Media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82105-70BC-49FF-AD18-656826EF13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070" y="2992358"/>
            <a:ext cx="4008671" cy="267244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53A1EC5-E307-410A-AAF7-7C5ADDC102EE}"/>
              </a:ext>
            </a:extLst>
          </p:cNvPr>
          <p:cNvSpPr/>
          <p:nvPr/>
        </p:nvSpPr>
        <p:spPr>
          <a:xfrm>
            <a:off x="331518" y="1808708"/>
            <a:ext cx="8344637" cy="107955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1681C-AFD4-4153-8932-E602F9972199}"/>
              </a:ext>
            </a:extLst>
          </p:cNvPr>
          <p:cNvSpPr/>
          <p:nvPr/>
        </p:nvSpPr>
        <p:spPr>
          <a:xfrm>
            <a:off x="615298" y="1459717"/>
            <a:ext cx="778853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Young Investors Society has regular updates and contest that are announced on our social media pages.</a:t>
            </a:r>
          </a:p>
          <a:p>
            <a:pPr algn="ctr"/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Follow us for the most recent news, updates, and contests!</a:t>
            </a:r>
          </a:p>
          <a:p>
            <a:pPr algn="ctr"/>
            <a:endParaRPr lang="en-US" sz="2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Open Sans" panose="020B0606030504020204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5E61C-A97B-4928-A432-7D8D9B9271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5" t="19143" r="50000" b="13059"/>
          <a:stretch/>
        </p:blipFill>
        <p:spPr>
          <a:xfrm>
            <a:off x="1122263" y="3547974"/>
            <a:ext cx="713095" cy="705366"/>
          </a:xfrm>
          <a:prstGeom prst="rect">
            <a:avLst/>
          </a:prstGeom>
        </p:spPr>
      </p:pic>
      <p:pic>
        <p:nvPicPr>
          <p:cNvPr id="11" name="Picture 10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FC90562-3414-490D-8D10-AC71BF91FC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76" y="3563097"/>
            <a:ext cx="587306" cy="587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1884FF-D5E9-46CD-91AD-3F2632BF8B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30" y="3597946"/>
            <a:ext cx="601765" cy="601765"/>
          </a:xfrm>
          <a:prstGeom prst="rect">
            <a:avLst/>
          </a:prstGeom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F3C40F23-ACBC-45A4-B0EF-55160FA72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33" y="4703442"/>
            <a:ext cx="3871245" cy="5191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000" dirty="0">
                <a:solidFill>
                  <a:srgbClr val="1D499D"/>
                </a:solidFill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1D499D"/>
                </a:solidFill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Contact: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1D499D"/>
                </a:solidFill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Christine Tobin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1D499D"/>
                </a:solidFill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Chief Operating Officer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1D499D"/>
                </a:solidFill>
                <a:effectLst/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(805) 479-5292</a:t>
            </a:r>
          </a:p>
          <a:p>
            <a:pPr marL="0" marR="0" algn="ctr">
              <a:spcBef>
                <a:spcPts val="0"/>
              </a:spcBef>
            </a:pPr>
            <a:r>
              <a:rPr lang="en-US" sz="1600" dirty="0">
                <a:solidFill>
                  <a:srgbClr val="1D499D"/>
                </a:solidFill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Ctobin@yis.org</a:t>
            </a:r>
            <a:endParaRPr lang="en-US" sz="1600" dirty="0">
              <a:solidFill>
                <a:srgbClr val="1D499D"/>
              </a:solidFill>
              <a:effectLst/>
              <a:latin typeface="Open Sans" panose="020B060603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8860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27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/>
          <p:cNvSpPr/>
          <p:nvPr/>
        </p:nvSpPr>
        <p:spPr>
          <a:xfrm>
            <a:off x="222418" y="4651686"/>
            <a:ext cx="5781567" cy="17994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angle 15"/>
          <p:cNvSpPr/>
          <p:nvPr/>
        </p:nvSpPr>
        <p:spPr>
          <a:xfrm>
            <a:off x="267420" y="4795809"/>
            <a:ext cx="5658928" cy="1556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2418" y="4323638"/>
            <a:ext cx="5781567" cy="40011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angle 6"/>
          <p:cNvSpPr/>
          <p:nvPr/>
        </p:nvSpPr>
        <p:spPr>
          <a:xfrm>
            <a:off x="341813" y="4794737"/>
            <a:ext cx="5662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YIS is dedicated to preparing the next generation of investors.  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mission is to inspire youth to be outstanding long-term investors – investors in companies, investors in communities and investors in themselves.</a:t>
            </a:r>
            <a:endParaRPr lang="es-CO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733" y="215433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BACKGROUND</a:t>
            </a:r>
            <a:endParaRPr lang="es-CO" sz="1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187" y="434951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endParaRPr lang="es-CO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2418" y="2369783"/>
            <a:ext cx="5781567" cy="1593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angle 18"/>
          <p:cNvSpPr/>
          <p:nvPr/>
        </p:nvSpPr>
        <p:spPr>
          <a:xfrm>
            <a:off x="267419" y="2513906"/>
            <a:ext cx="5694415" cy="1381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angle 19"/>
          <p:cNvSpPr/>
          <p:nvPr/>
        </p:nvSpPr>
        <p:spPr>
          <a:xfrm>
            <a:off x="222418" y="2041735"/>
            <a:ext cx="5781567" cy="40011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54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angle 20"/>
          <p:cNvSpPr/>
          <p:nvPr/>
        </p:nvSpPr>
        <p:spPr>
          <a:xfrm>
            <a:off x="341813" y="2538147"/>
            <a:ext cx="5584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Investors Society (YIS) is a 501(c)(3) nonprofit organization.  It was founded in 2014 by James Fletcher, CFA, Portfolio Manager at APG Asset Management and other successful investors and business professionals.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3187" y="2054619"/>
            <a:ext cx="1563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</a:t>
            </a:r>
            <a:endParaRPr lang="es-CO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7733" y="707168"/>
            <a:ext cx="4419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400" dirty="0">
                <a:solidFill>
                  <a:schemeClr val="bg1"/>
                </a:solidFill>
              </a:rPr>
              <a:t>Young Investors Society</a:t>
            </a:r>
          </a:p>
        </p:txBody>
      </p:sp>
      <p:pic>
        <p:nvPicPr>
          <p:cNvPr id="5" name="Picture 4" descr="A person wearing a suit and tie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032B1005-B899-46CC-B206-07E52A6EE3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10" t="9154" r="32937" b="21784"/>
          <a:stretch/>
        </p:blipFill>
        <p:spPr>
          <a:xfrm>
            <a:off x="6081229" y="2387110"/>
            <a:ext cx="2932353" cy="37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57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F5020C21-578C-4FF7-AED4-D048620C9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3" t="21339" r="14828" b="17992"/>
          <a:stretch/>
        </p:blipFill>
        <p:spPr>
          <a:xfrm>
            <a:off x="0" y="931298"/>
            <a:ext cx="9143999" cy="4688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85336"/>
          </a:xfrm>
          <a:prstGeom prst="rect">
            <a:avLst/>
          </a:pr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angle 5"/>
          <p:cNvSpPr/>
          <p:nvPr/>
        </p:nvSpPr>
        <p:spPr>
          <a:xfrm>
            <a:off x="0" y="5622540"/>
            <a:ext cx="9144000" cy="1235459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angle 6"/>
          <p:cNvSpPr/>
          <p:nvPr/>
        </p:nvSpPr>
        <p:spPr>
          <a:xfrm>
            <a:off x="0" y="5409661"/>
            <a:ext cx="9144000" cy="207034"/>
          </a:xfrm>
          <a:prstGeom prst="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091" y="235618"/>
            <a:ext cx="2017560" cy="8251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2121" y="5831340"/>
            <a:ext cx="7860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4000" b="1" dirty="0" err="1">
                <a:solidFill>
                  <a:schemeClr val="bg1"/>
                </a:solidFill>
              </a:rPr>
              <a:t>See</a:t>
            </a:r>
            <a:r>
              <a:rPr lang="es-CO" sz="4000" b="1" dirty="0">
                <a:solidFill>
                  <a:schemeClr val="bg1"/>
                </a:solidFill>
              </a:rPr>
              <a:t> </a:t>
            </a:r>
            <a:r>
              <a:rPr lang="es-CO" sz="4000" b="1" dirty="0" err="1">
                <a:solidFill>
                  <a:schemeClr val="bg1"/>
                </a:solidFill>
              </a:rPr>
              <a:t>You</a:t>
            </a:r>
            <a:r>
              <a:rPr lang="es-CO" sz="4000" b="1" dirty="0">
                <a:solidFill>
                  <a:schemeClr val="bg1"/>
                </a:solidFill>
              </a:rPr>
              <a:t> At </a:t>
            </a:r>
            <a:r>
              <a:rPr lang="es-CO" sz="4000" b="1" dirty="0" err="1">
                <a:solidFill>
                  <a:schemeClr val="bg1"/>
                </a:solidFill>
              </a:rPr>
              <a:t>The</a:t>
            </a:r>
            <a:r>
              <a:rPr lang="es-CO" sz="4000" b="1" dirty="0">
                <a:solidFill>
                  <a:schemeClr val="bg1"/>
                </a:solidFill>
              </a:rPr>
              <a:t> Next Meeting!</a:t>
            </a:r>
          </a:p>
        </p:txBody>
      </p:sp>
    </p:spTree>
    <p:extLst>
      <p:ext uri="{BB962C8B-B14F-4D97-AF65-F5344CB8AC3E}">
        <p14:creationId xmlns:p14="http://schemas.microsoft.com/office/powerpoint/2010/main" val="122710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5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7733" y="707168"/>
            <a:ext cx="1498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400" dirty="0">
                <a:solidFill>
                  <a:schemeClr val="bg1"/>
                </a:solidFill>
              </a:rPr>
              <a:t>Problem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5948" y="1865052"/>
            <a:ext cx="3788865" cy="2820388"/>
            <a:chOff x="235948" y="1865052"/>
            <a:chExt cx="3788865" cy="2820388"/>
          </a:xfrm>
        </p:grpSpPr>
        <p:sp>
          <p:nvSpPr>
            <p:cNvPr id="47" name="Rectangle 46"/>
            <p:cNvSpPr/>
            <p:nvPr/>
          </p:nvSpPr>
          <p:spPr>
            <a:xfrm>
              <a:off x="235948" y="3338974"/>
              <a:ext cx="3788865" cy="327986"/>
            </a:xfrm>
            <a:prstGeom prst="rect">
              <a:avLst/>
            </a:prstGeom>
            <a:solidFill>
              <a:srgbClr val="1D499D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35948" y="2202599"/>
              <a:ext cx="3788865" cy="1006934"/>
              <a:chOff x="222418" y="4709008"/>
              <a:chExt cx="5781567" cy="153651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22418" y="4709008"/>
                <a:ext cx="5781567" cy="1536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67419" y="4795809"/>
                <a:ext cx="5694415" cy="13812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35948" y="3678506"/>
              <a:ext cx="3788865" cy="1006934"/>
              <a:chOff x="222418" y="4709008"/>
              <a:chExt cx="5781567" cy="153651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22418" y="4709008"/>
                <a:ext cx="5781567" cy="1536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67419" y="4795809"/>
                <a:ext cx="5694415" cy="13812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79661" y="2311064"/>
              <a:ext cx="364232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85% of parents believe that financial education courses should be a requirement for high school graduation </a:t>
              </a:r>
              <a:r>
                <a:rPr lang="en-US" sz="14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</a:t>
              </a:r>
              <a:r>
                <a:rPr lang="en-US" sz="1400" i="1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LearnVest</a:t>
              </a:r>
              <a:r>
                <a:rPr lang="en-US" sz="14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2083" y="3851953"/>
              <a:ext cx="30765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2/3 of high-school students fail a basic financial literacy test </a:t>
              </a:r>
              <a:r>
                <a:rPr lang="en-US" sz="14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(JumpStart)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5948" y="3333221"/>
              <a:ext cx="3788865" cy="338554"/>
            </a:xfrm>
            <a:prstGeom prst="rect">
              <a:avLst/>
            </a:prstGeom>
            <a:solidFill>
              <a:srgbClr val="02A94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Problem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35948" y="1896683"/>
              <a:ext cx="3788865" cy="282474"/>
            </a:xfrm>
            <a:prstGeom prst="rect">
              <a:avLst/>
            </a:prstGeom>
            <a:solidFill>
              <a:srgbClr val="02A94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02A94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5948" y="1865052"/>
              <a:ext cx="3788865" cy="338554"/>
            </a:xfrm>
            <a:prstGeom prst="rect">
              <a:avLst/>
            </a:prstGeom>
            <a:solidFill>
              <a:srgbClr val="1D499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Reality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51271" y="1861752"/>
            <a:ext cx="4616683" cy="2812460"/>
            <a:chOff x="4251271" y="1861752"/>
            <a:chExt cx="4616683" cy="2812460"/>
          </a:xfrm>
        </p:grpSpPr>
        <p:grpSp>
          <p:nvGrpSpPr>
            <p:cNvPr id="44" name="Group 43"/>
            <p:cNvGrpSpPr/>
            <p:nvPr/>
          </p:nvGrpSpPr>
          <p:grpSpPr>
            <a:xfrm>
              <a:off x="4251272" y="2208623"/>
              <a:ext cx="4579131" cy="1006934"/>
              <a:chOff x="222418" y="4709008"/>
              <a:chExt cx="5781567" cy="153651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22418" y="4709008"/>
                <a:ext cx="5781567" cy="1536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67419" y="4795809"/>
                <a:ext cx="5694415" cy="13812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262377" y="3667278"/>
              <a:ext cx="4596951" cy="1006934"/>
              <a:chOff x="222418" y="4709008"/>
              <a:chExt cx="5781567" cy="1536517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22418" y="4709008"/>
                <a:ext cx="5781567" cy="15365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schemeClr val="bg1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67419" y="4795809"/>
                <a:ext cx="5694415" cy="13812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532869" y="2339278"/>
              <a:ext cx="405348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 of 2015, 39 states have adopted financial literacy standards as part of the Common Core State Standards </a:t>
              </a:r>
              <a:r>
                <a:rPr lang="en-US" sz="14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(CEE) </a:t>
              </a:r>
              <a:endParaRPr lang="es-CO" sz="14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74520" y="3759242"/>
              <a:ext cx="438129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Existing in-school programs teach about the stock market using mock-portfolios, which rewards risky behavior and short-term thinking. </a:t>
              </a:r>
              <a:endParaRPr lang="es-C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51271" y="3332046"/>
              <a:ext cx="4616683" cy="338554"/>
            </a:xfrm>
            <a:prstGeom prst="rect">
              <a:avLst/>
            </a:prstGeom>
            <a:solidFill>
              <a:srgbClr val="02A94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Problem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251272" y="1893383"/>
              <a:ext cx="4575008" cy="282474"/>
            </a:xfrm>
            <a:prstGeom prst="rect">
              <a:avLst/>
            </a:prstGeom>
            <a:solidFill>
              <a:srgbClr val="02A94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rgbClr val="02A94F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251272" y="1861752"/>
              <a:ext cx="4575008" cy="338554"/>
            </a:xfrm>
            <a:prstGeom prst="rect">
              <a:avLst/>
            </a:prstGeom>
            <a:solidFill>
              <a:srgbClr val="1D499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Reality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526875" y="5262054"/>
            <a:ext cx="5843801" cy="9919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TextBox 65"/>
          <p:cNvSpPr txBox="1"/>
          <p:nvPr/>
        </p:nvSpPr>
        <p:spPr>
          <a:xfrm>
            <a:off x="1526875" y="4928316"/>
            <a:ext cx="5843801" cy="338554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F9A7B3-074C-4983-9A0A-ADB519088916}"/>
              </a:ext>
            </a:extLst>
          </p:cNvPr>
          <p:cNvSpPr/>
          <p:nvPr/>
        </p:nvSpPr>
        <p:spPr>
          <a:xfrm>
            <a:off x="1616176" y="5301840"/>
            <a:ext cx="5682246" cy="905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176" y="5362848"/>
            <a:ext cx="1707662" cy="698437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3340999" y="5293579"/>
            <a:ext cx="37762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90% of Young Investors Society members that participate in the program successfully pass a standardized financial literacy test </a:t>
            </a:r>
            <a:r>
              <a:rPr lang="en-US" sz="14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17535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BBE7C25-E485-4848-9DC5-8D92BADEB4C9}"/>
              </a:ext>
            </a:extLst>
          </p:cNvPr>
          <p:cNvSpPr/>
          <p:nvPr/>
        </p:nvSpPr>
        <p:spPr>
          <a:xfrm>
            <a:off x="107816" y="3245490"/>
            <a:ext cx="5781567" cy="33690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20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YIS FOUNDER’S STORY</a:t>
            </a:r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29A02A3F-09E1-4012-8924-8199B175C1D6}"/>
              </a:ext>
            </a:extLst>
          </p:cNvPr>
          <p:cNvSpPr/>
          <p:nvPr/>
        </p:nvSpPr>
        <p:spPr>
          <a:xfrm>
            <a:off x="1787369" y="1946962"/>
            <a:ext cx="5851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/>
              </a:rPr>
              <a:t>Click to watch our Founder’s Story Video here:</a:t>
            </a:r>
          </a:p>
          <a:p>
            <a:pPr algn="ctr"/>
            <a:endParaRPr lang="en-US" dirty="0">
              <a:latin typeface="Open Sans" panose="020B0606030504020204"/>
            </a:endParaRPr>
          </a:p>
          <a:p>
            <a:pPr algn="ctr"/>
            <a:endParaRPr lang="en-US" dirty="0">
              <a:latin typeface="Open Sans" panose="020B0606030504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E93353-8A5D-4D9D-9973-B54689EAA7DD}"/>
              </a:ext>
            </a:extLst>
          </p:cNvPr>
          <p:cNvSpPr/>
          <p:nvPr/>
        </p:nvSpPr>
        <p:spPr>
          <a:xfrm>
            <a:off x="2055382" y="2270128"/>
            <a:ext cx="7261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Open Sans" panose="020B0606030504020204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dirty="0" err="1">
                <a:solidFill>
                  <a:srgbClr val="0070C0"/>
                </a:solidFill>
                <a:latin typeface="Open Sans" panose="020B0606030504020204"/>
                <a:cs typeface="Times New Roman" panose="02020603050405020304" pitchFamily="18" charset="0"/>
                <a:hlinkClick r:id="rId7"/>
              </a:rPr>
              <a:t>www.youtube.com</a:t>
            </a:r>
            <a:r>
              <a:rPr lang="en-US" dirty="0">
                <a:solidFill>
                  <a:srgbClr val="0070C0"/>
                </a:solidFill>
                <a:latin typeface="Open Sans" panose="020B0606030504020204"/>
                <a:cs typeface="Times New Roman" panose="02020603050405020304" pitchFamily="18" charset="0"/>
                <a:hlinkClick r:id="rId7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Open Sans" panose="020B0606030504020204"/>
                <a:cs typeface="Times New Roman" panose="02020603050405020304" pitchFamily="18" charset="0"/>
                <a:hlinkClick r:id="rId7"/>
              </a:rPr>
              <a:t>watch?v</a:t>
            </a:r>
            <a:r>
              <a:rPr lang="en-US" dirty="0">
                <a:solidFill>
                  <a:srgbClr val="0070C0"/>
                </a:solidFill>
                <a:latin typeface="Open Sans" panose="020B0606030504020204"/>
                <a:cs typeface="Times New Roman" panose="02020603050405020304" pitchFamily="18" charset="0"/>
                <a:hlinkClick r:id="rId7"/>
              </a:rPr>
              <a:t>=</a:t>
            </a:r>
            <a:r>
              <a:rPr lang="en-US" dirty="0" err="1">
                <a:solidFill>
                  <a:srgbClr val="0070C0"/>
                </a:solidFill>
                <a:latin typeface="Open Sans" panose="020B0606030504020204"/>
                <a:cs typeface="Times New Roman" panose="02020603050405020304" pitchFamily="18" charset="0"/>
                <a:hlinkClick r:id="rId7"/>
              </a:rPr>
              <a:t>ZsCHuHNYWLE</a:t>
            </a:r>
            <a:endParaRPr lang="en-US" dirty="0">
              <a:solidFill>
                <a:srgbClr val="0070C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22" name="Picture 21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52FF5AC4-0B74-4F5C-AAA0-D21B09FF99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099" y="2780240"/>
            <a:ext cx="2763396" cy="383433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3706B8A-A71B-4FF0-831C-168D3C4E033A}"/>
              </a:ext>
            </a:extLst>
          </p:cNvPr>
          <p:cNvSpPr/>
          <p:nvPr/>
        </p:nvSpPr>
        <p:spPr>
          <a:xfrm>
            <a:off x="201336" y="3300438"/>
            <a:ext cx="5570290" cy="31642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86BA54-B871-46B9-B29F-F82C28BB2E1C}"/>
              </a:ext>
            </a:extLst>
          </p:cNvPr>
          <p:cNvSpPr/>
          <p:nvPr/>
        </p:nvSpPr>
        <p:spPr>
          <a:xfrm>
            <a:off x="201336" y="3278304"/>
            <a:ext cx="5639901" cy="3164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/>
              </a:rPr>
              <a:t>We believe financial education in the United States and abroad is inadequate at best. </a:t>
            </a:r>
          </a:p>
          <a:p>
            <a:endParaRPr lang="en-US" dirty="0">
              <a:latin typeface="Open Sans" panose="020B0606030504020204"/>
            </a:endParaRPr>
          </a:p>
          <a:p>
            <a:r>
              <a:rPr lang="en-US" dirty="0">
                <a:latin typeface="Open Sans" panose="020B0606030504020204"/>
              </a:rPr>
              <a:t>It does not begin to prepare students to manage their personal finances, let alone make responsible investment decisions in adulthood. </a:t>
            </a:r>
          </a:p>
          <a:p>
            <a:endParaRPr lang="en-US" dirty="0">
              <a:latin typeface="Open Sans" panose="020B0606030504020204"/>
            </a:endParaRPr>
          </a:p>
          <a:p>
            <a:r>
              <a:rPr lang="en-US" dirty="0">
                <a:latin typeface="Open Sans" panose="020B0606030504020204"/>
              </a:rPr>
              <a:t>According to JumpStart, two-thirds of U.S. high-school students fail a basic financial literacy test.</a:t>
            </a:r>
          </a:p>
          <a:p>
            <a:endParaRPr lang="en-US" dirty="0">
              <a:latin typeface="Open Sans" panose="020B0606030504020204"/>
            </a:endParaRPr>
          </a:p>
          <a:p>
            <a:r>
              <a:rPr lang="en-US" dirty="0">
                <a:latin typeface="Open Sans" panose="020B0606030504020204"/>
              </a:rPr>
              <a:t>YIS wants to change that!</a:t>
            </a:r>
            <a:endParaRPr lang="en-US" b="0" i="0" u="none" strike="noStrike" dirty="0">
              <a:effectLst/>
              <a:latin typeface="Open Sans" panose="020B060603050402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5FB9-4CC4-45F9-8C60-7C6507228BCB}"/>
              </a:ext>
            </a:extLst>
          </p:cNvPr>
          <p:cNvSpPr/>
          <p:nvPr/>
        </p:nvSpPr>
        <p:spPr>
          <a:xfrm>
            <a:off x="109231" y="2769894"/>
            <a:ext cx="5781567" cy="400110"/>
          </a:xfrm>
          <a:prstGeom prst="rect">
            <a:avLst/>
          </a:prstGeom>
          <a:solidFill>
            <a:srgbClr val="1D499D"/>
          </a:solidFill>
          <a:ln>
            <a:noFill/>
          </a:ln>
          <a:effectLst>
            <a:outerShdw blurRad="50800" dist="38100" dir="54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b="1" dirty="0" err="1">
                <a:latin typeface="Open Sans" panose="020B0606030504020204"/>
              </a:rPr>
              <a:t>Why</a:t>
            </a:r>
            <a:r>
              <a:rPr lang="es-CO" b="1" dirty="0">
                <a:latin typeface="Open Sans" panose="020B0606030504020204"/>
              </a:rPr>
              <a:t> </a:t>
            </a:r>
            <a:r>
              <a:rPr lang="es-CO" b="1" dirty="0" err="1">
                <a:latin typeface="Open Sans" panose="020B0606030504020204"/>
              </a:rPr>
              <a:t>Does</a:t>
            </a:r>
            <a:r>
              <a:rPr lang="es-CO" b="1" dirty="0">
                <a:latin typeface="Open Sans" panose="020B0606030504020204"/>
              </a:rPr>
              <a:t> YIS </a:t>
            </a:r>
            <a:r>
              <a:rPr lang="es-CO" b="1" dirty="0" err="1">
                <a:latin typeface="Open Sans" panose="020B0606030504020204"/>
              </a:rPr>
              <a:t>Exist</a:t>
            </a:r>
            <a:r>
              <a:rPr lang="es-CO" b="1" dirty="0">
                <a:latin typeface="Open Sans" panose="020B0606030504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363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  <a:latin typeface="Open Sans" panose="020B0606030504020204"/>
              </a:rPr>
              <a:t>Why Learn About Investing?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5"/>
            <a:ext cx="5010234" cy="4745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2" y="1977858"/>
            <a:ext cx="4798502" cy="453199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TextBox 14"/>
          <p:cNvSpPr txBox="1"/>
          <p:nvPr/>
        </p:nvSpPr>
        <p:spPr>
          <a:xfrm>
            <a:off x="102061" y="1747663"/>
            <a:ext cx="5010235" cy="369332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r>
              <a:rPr lang="en-US" b="1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Top Reasons To Learn About Investing: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6B025C5-89A8-4391-A98E-E0C39B5847E4}"/>
              </a:ext>
            </a:extLst>
          </p:cNvPr>
          <p:cNvSpPr txBox="1">
            <a:spLocks/>
          </p:cNvSpPr>
          <p:nvPr/>
        </p:nvSpPr>
        <p:spPr>
          <a:xfrm>
            <a:off x="310394" y="2239777"/>
            <a:ext cx="4723000" cy="44251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College &amp; Career Preparation: 40% of top MBA students go into finance.  We partner with top Universities across the country.  </a:t>
            </a:r>
          </a:p>
          <a:p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You can </a:t>
            </a:r>
            <a:r>
              <a:rPr lang="en-US" sz="2000" b="1" dirty="0">
                <a:latin typeface="Open Sans" panose="020B0606030504020204"/>
                <a:cs typeface="Times New Roman" panose="02020603050405020304" pitchFamily="18" charset="0"/>
              </a:rPr>
              <a:t>make money</a:t>
            </a:r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, (a lot of it if you start investing early!)  Good investing = WEALTH</a:t>
            </a:r>
          </a:p>
          <a:p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Investing teaches you about almost everything: business, strategy, economics, accounting, and pubic speaking.  </a:t>
            </a:r>
          </a:p>
          <a:p>
            <a:r>
              <a:rPr lang="en-US" sz="2000" b="1" dirty="0">
                <a:latin typeface="Open Sans" panose="020B0606030504020204"/>
                <a:cs typeface="Times New Roman" panose="02020603050405020304" pitchFamily="18" charset="0"/>
              </a:rPr>
              <a:t>Everyone is an investor</a:t>
            </a:r>
            <a:r>
              <a:rPr lang="en-US" sz="2000" dirty="0">
                <a:latin typeface="Open Sans" panose="020B0606030504020204"/>
                <a:cs typeface="Times New Roman" panose="02020603050405020304" pitchFamily="18" charset="0"/>
              </a:rPr>
              <a:t>!  It is an essential tool! We will all have savings to invest and retirement to plan for during our lives.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BAB83-7F6C-4862-A252-14327097C3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r="6724" b="9460"/>
          <a:stretch/>
        </p:blipFill>
        <p:spPr>
          <a:xfrm rot="5400000">
            <a:off x="5102376" y="2296806"/>
            <a:ext cx="4084458" cy="398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20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YIS </a:t>
            </a:r>
            <a:r>
              <a:rPr lang="es-CO" sz="3600" b="1" dirty="0" err="1">
                <a:solidFill>
                  <a:schemeClr val="bg1"/>
                </a:solidFill>
              </a:rPr>
              <a:t>Overview</a:t>
            </a:r>
            <a:r>
              <a:rPr lang="es-CO" sz="3600" b="1" dirty="0">
                <a:solidFill>
                  <a:schemeClr val="bg1"/>
                </a:solidFill>
              </a:rPr>
              <a:t> Video</a:t>
            </a:r>
          </a:p>
        </p:txBody>
      </p:sp>
      <p:pic>
        <p:nvPicPr>
          <p:cNvPr id="8" name="Picture 7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5604839-D772-4101-8E5B-1378F3AD17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369" y="2613197"/>
            <a:ext cx="5788404" cy="3858936"/>
          </a:xfrm>
          <a:prstGeom prst="rect">
            <a:avLst/>
          </a:prstGeom>
        </p:spPr>
      </p:pic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29A02A3F-09E1-4012-8924-8199B175C1D6}"/>
              </a:ext>
            </a:extLst>
          </p:cNvPr>
          <p:cNvSpPr/>
          <p:nvPr/>
        </p:nvSpPr>
        <p:spPr>
          <a:xfrm>
            <a:off x="1787369" y="1946962"/>
            <a:ext cx="5851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/>
              </a:rPr>
              <a:t>Click to watch the YIS Overview Video here:</a:t>
            </a:r>
          </a:p>
          <a:p>
            <a:pPr algn="ctr"/>
            <a:r>
              <a:rPr lang="en-US" dirty="0">
                <a:latin typeface="Open Sans" panose="020B0606030504020204"/>
                <a:hlinkClick r:id="rId7"/>
              </a:rPr>
              <a:t>https://www.youtube.com/watch?v=Pr_L0kqIsWw&amp;t=1s</a:t>
            </a:r>
            <a:endParaRPr lang="en-US" dirty="0">
              <a:latin typeface="Open Sans" panose="020B0606030504020204"/>
            </a:endParaRPr>
          </a:p>
          <a:p>
            <a:pPr algn="ctr"/>
            <a:endParaRPr lang="en-US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81487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POP QUIZ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054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2" y="1928286"/>
            <a:ext cx="4798502" cy="285568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TextBox 14"/>
          <p:cNvSpPr txBox="1"/>
          <p:nvPr/>
        </p:nvSpPr>
        <p:spPr>
          <a:xfrm>
            <a:off x="117733" y="1931573"/>
            <a:ext cx="5010235" cy="523220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3FC1BD-94C4-4245-8222-AAB63DE55CC9}"/>
              </a:ext>
            </a:extLst>
          </p:cNvPr>
          <p:cNvSpPr txBox="1">
            <a:spLocks/>
          </p:cNvSpPr>
          <p:nvPr/>
        </p:nvSpPr>
        <p:spPr>
          <a:xfrm>
            <a:off x="234893" y="2140273"/>
            <a:ext cx="4798502" cy="26436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Open Sans" panose="020B0606030504020204"/>
                <a:cs typeface="Times New Roman" panose="02020603050405020304" pitchFamily="18" charset="0"/>
              </a:rPr>
              <a:t>If you start investing </a:t>
            </a:r>
            <a:r>
              <a:rPr lang="en-US" sz="2400" b="1" dirty="0">
                <a:latin typeface="Open Sans" panose="020B0606030504020204"/>
                <a:cs typeface="Times New Roman" panose="02020603050405020304" pitchFamily="18" charset="0"/>
              </a:rPr>
              <a:t>$1,000 per year at age 15</a:t>
            </a:r>
            <a:r>
              <a:rPr lang="en-US" sz="2400" dirty="0">
                <a:latin typeface="Open Sans" panose="020B0606030504020204"/>
                <a:cs typeface="Times New Roman" panose="02020603050405020304" pitchFamily="18" charset="0"/>
              </a:rPr>
              <a:t>, how much money would you have by the time you retire (at age 65) if you achieve a 10% return per year (the stock market average)? 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6E9310-EDA8-4985-9BF9-D6DA7D7BBF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20" y="4868532"/>
            <a:ext cx="1001246" cy="1001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18920-DAA3-4212-A86C-17FFB15F32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450" y="2138259"/>
            <a:ext cx="3549505" cy="35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0227"/>
            <a:ext cx="3053751" cy="369450"/>
          </a:xfrm>
          <a:prstGeom prst="rect">
            <a:avLst/>
          </a:prstGeom>
        </p:spPr>
      </p:pic>
      <p:pic>
        <p:nvPicPr>
          <p:cNvPr id="119" name="image3.jpeg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4" y="1388853"/>
            <a:ext cx="3048293" cy="35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4.png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66" y="1388853"/>
            <a:ext cx="3062378" cy="3608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: Shape 5"/>
          <p:cNvSpPr/>
          <p:nvPr/>
        </p:nvSpPr>
        <p:spPr>
          <a:xfrm>
            <a:off x="0" y="0"/>
            <a:ext cx="7116792" cy="1388853"/>
          </a:xfrm>
          <a:custGeom>
            <a:avLst/>
            <a:gdLst>
              <a:gd name="connsiteX0" fmla="*/ 0 w 6612956"/>
              <a:gd name="connsiteY0" fmla="*/ 0 h 1388853"/>
              <a:gd name="connsiteX1" fmla="*/ 6612956 w 6612956"/>
              <a:gd name="connsiteY1" fmla="*/ 0 h 1388853"/>
              <a:gd name="connsiteX2" fmla="*/ 6554672 w 6612956"/>
              <a:gd name="connsiteY2" fmla="*/ 120990 h 1388853"/>
              <a:gd name="connsiteX3" fmla="*/ 6438900 w 6612956"/>
              <a:gd name="connsiteY3" fmla="*/ 694426 h 1388853"/>
              <a:gd name="connsiteX4" fmla="*/ 6554672 w 6612956"/>
              <a:gd name="connsiteY4" fmla="*/ 1267862 h 1388853"/>
              <a:gd name="connsiteX5" fmla="*/ 6612956 w 6612956"/>
              <a:gd name="connsiteY5" fmla="*/ 1388853 h 1388853"/>
              <a:gd name="connsiteX6" fmla="*/ 0 w 6612956"/>
              <a:gd name="connsiteY6" fmla="*/ 1388853 h 138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2956" h="1388853">
                <a:moveTo>
                  <a:pt x="0" y="0"/>
                </a:moveTo>
                <a:lnTo>
                  <a:pt x="6612956" y="0"/>
                </a:lnTo>
                <a:lnTo>
                  <a:pt x="6554672" y="120990"/>
                </a:lnTo>
                <a:cubicBezTo>
                  <a:pt x="6480124" y="297241"/>
                  <a:pt x="6438900" y="491020"/>
                  <a:pt x="6438900" y="694426"/>
                </a:cubicBezTo>
                <a:cubicBezTo>
                  <a:pt x="6438900" y="897833"/>
                  <a:pt x="6480124" y="1091611"/>
                  <a:pt x="6554672" y="1267862"/>
                </a:cubicBezTo>
                <a:lnTo>
                  <a:pt x="6612956" y="1388853"/>
                </a:lnTo>
                <a:lnTo>
                  <a:pt x="0" y="1388853"/>
                </a:lnTo>
                <a:close/>
              </a:path>
            </a:pathLst>
          </a:custGeom>
          <a:solidFill>
            <a:srgbClr val="02A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3" name="Rectangle 2"/>
          <p:cNvSpPr/>
          <p:nvPr/>
        </p:nvSpPr>
        <p:spPr>
          <a:xfrm>
            <a:off x="0" y="6685472"/>
            <a:ext cx="9144000" cy="172528"/>
          </a:xfrm>
          <a:prstGeom prst="rect">
            <a:avLst/>
          </a:prstGeom>
          <a:solidFill>
            <a:srgbClr val="477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6" y="385867"/>
            <a:ext cx="1497279" cy="612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733" y="213445"/>
            <a:ext cx="688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8816">
              <a:spcBef>
                <a:spcPts val="1700"/>
              </a:spcBef>
              <a:defRPr sz="7296">
                <a:solidFill>
                  <a:srgbClr val="15308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s-CO" sz="3600" b="1" dirty="0">
                <a:solidFill>
                  <a:schemeClr val="bg1"/>
                </a:solidFill>
              </a:rPr>
              <a:t>POP QUIZ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22C3F7-C0DA-41B3-8069-046081D422BB}"/>
              </a:ext>
            </a:extLst>
          </p:cNvPr>
          <p:cNvSpPr/>
          <p:nvPr/>
        </p:nvSpPr>
        <p:spPr>
          <a:xfrm>
            <a:off x="117734" y="1899516"/>
            <a:ext cx="5010234" cy="41657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60BECCC-15C6-48C3-88B1-89B6F26CFF30}"/>
              </a:ext>
            </a:extLst>
          </p:cNvPr>
          <p:cNvSpPr/>
          <p:nvPr/>
        </p:nvSpPr>
        <p:spPr>
          <a:xfrm>
            <a:off x="234892" y="1928286"/>
            <a:ext cx="4798502" cy="402605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TextBox 14"/>
          <p:cNvSpPr txBox="1"/>
          <p:nvPr/>
        </p:nvSpPr>
        <p:spPr>
          <a:xfrm>
            <a:off x="129024" y="1921696"/>
            <a:ext cx="5010235" cy="523220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33FC1BD-94C4-4245-8222-AAB63DE55CC9}"/>
              </a:ext>
            </a:extLst>
          </p:cNvPr>
          <p:cNvSpPr txBox="1">
            <a:spLocks/>
          </p:cNvSpPr>
          <p:nvPr/>
        </p:nvSpPr>
        <p:spPr>
          <a:xfrm>
            <a:off x="282179" y="2182238"/>
            <a:ext cx="4798502" cy="26921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Open Sans" panose="020B0606030504020204"/>
                <a:cs typeface="Times New Roman" panose="02020603050405020304" pitchFamily="18" charset="0"/>
              </a:rPr>
              <a:t>If you start investing </a:t>
            </a:r>
            <a:r>
              <a:rPr lang="en-US" sz="2400" b="1" dirty="0">
                <a:latin typeface="Open Sans" panose="020B0606030504020204"/>
                <a:cs typeface="Times New Roman" panose="02020603050405020304" pitchFamily="18" charset="0"/>
              </a:rPr>
              <a:t>$1,000 per year at age 15</a:t>
            </a:r>
            <a:r>
              <a:rPr lang="en-US" sz="2400" dirty="0">
                <a:latin typeface="Open Sans" panose="020B0606030504020204"/>
                <a:cs typeface="Times New Roman" panose="02020603050405020304" pitchFamily="18" charset="0"/>
              </a:rPr>
              <a:t>, how much money would you have by the time you retire (at age 65) if you achieve a 10% return per year (the stock market average)? </a:t>
            </a:r>
          </a:p>
          <a:p>
            <a:pPr marL="0" indent="0" algn="ctr">
              <a:buNone/>
            </a:pPr>
            <a:r>
              <a:rPr lang="en-US" sz="2400" dirty="0">
                <a:latin typeface="Open Sans" panose="020B0606030504020204"/>
                <a:cs typeface="Times New Roman" panose="02020603050405020304" pitchFamily="18" charset="0"/>
              </a:rPr>
              <a:t>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18920-DAA3-4212-A86C-17FFB15F32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450" y="2138259"/>
            <a:ext cx="3549505" cy="35495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4BB521-3C9C-4F40-9AD6-DC083B6B4848}"/>
              </a:ext>
            </a:extLst>
          </p:cNvPr>
          <p:cNvSpPr txBox="1"/>
          <p:nvPr/>
        </p:nvSpPr>
        <p:spPr>
          <a:xfrm>
            <a:off x="816863" y="5255416"/>
            <a:ext cx="4333689" cy="96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rgbClr val="008000"/>
                </a:solidFill>
                <a:latin typeface="Open Sans" panose="020B0606030504020204"/>
              </a:rPr>
              <a:t>$1,629,074</a:t>
            </a:r>
          </a:p>
          <a:p>
            <a:pPr marL="263776" indent="-263776">
              <a:buFont typeface="Wingdings" panose="05000000000000000000" pitchFamily="2" charset="2"/>
              <a:buChar char="v"/>
            </a:pPr>
            <a:endParaRPr lang="en-US" sz="1662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307A64-EB5C-4913-8711-F962CE891019}"/>
              </a:ext>
            </a:extLst>
          </p:cNvPr>
          <p:cNvSpPr txBox="1"/>
          <p:nvPr/>
        </p:nvSpPr>
        <p:spPr>
          <a:xfrm>
            <a:off x="129025" y="4680672"/>
            <a:ext cx="5010235" cy="523220"/>
          </a:xfrm>
          <a:prstGeom prst="rect">
            <a:avLst/>
          </a:prstGeom>
          <a:solidFill>
            <a:srgbClr val="1D4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163069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3626</TotalTime>
  <Words>2157</Words>
  <Application>Microsoft Office PowerPoint</Application>
  <PresentationFormat>On-screen Show (4:3)</PresentationFormat>
  <Paragraphs>277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Liberation Serif</vt:lpstr>
      <vt:lpstr>Open Sans</vt:lpstr>
      <vt:lpstr>Open Sans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 Investors Society</dc:title>
  <dc:creator>James Fletcher</dc:creator>
  <cp:lastModifiedBy>Christine Tobin</cp:lastModifiedBy>
  <cp:revision>137</cp:revision>
  <cp:lastPrinted>2016-09-14T16:00:49Z</cp:lastPrinted>
  <dcterms:created xsi:type="dcterms:W3CDTF">2015-06-20T17:43:33Z</dcterms:created>
  <dcterms:modified xsi:type="dcterms:W3CDTF">2019-08-29T03:49:40Z</dcterms:modified>
</cp:coreProperties>
</file>